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8" r:id="rId2"/>
  </p:sldMasterIdLst>
  <p:notesMasterIdLst>
    <p:notesMasterId r:id="rId23"/>
  </p:notesMasterIdLst>
  <p:handoutMasterIdLst>
    <p:handoutMasterId r:id="rId24"/>
  </p:handoutMasterIdLst>
  <p:sldIdLst>
    <p:sldId id="432" r:id="rId3"/>
    <p:sldId id="451" r:id="rId4"/>
    <p:sldId id="473" r:id="rId5"/>
    <p:sldId id="467" r:id="rId6"/>
    <p:sldId id="488" r:id="rId7"/>
    <p:sldId id="449" r:id="rId8"/>
    <p:sldId id="472" r:id="rId9"/>
    <p:sldId id="448" r:id="rId10"/>
    <p:sldId id="454" r:id="rId11"/>
    <p:sldId id="474" r:id="rId12"/>
    <p:sldId id="475" r:id="rId13"/>
    <p:sldId id="476" r:id="rId14"/>
    <p:sldId id="477" r:id="rId15"/>
    <p:sldId id="487" r:id="rId16"/>
    <p:sldId id="478" r:id="rId17"/>
    <p:sldId id="479" r:id="rId18"/>
    <p:sldId id="480" r:id="rId19"/>
    <p:sldId id="490" r:id="rId20"/>
    <p:sldId id="486" r:id="rId21"/>
    <p:sldId id="461" r:id="rId22"/>
  </p:sldIdLst>
  <p:sldSz cx="9144000" cy="6858000" type="screen4x3"/>
  <p:notesSz cx="6797675" cy="9926638"/>
  <p:defaultTextStyle>
    <a:defPPr>
      <a:defRPr lang="en-GB"/>
    </a:defPPr>
    <a:lvl1pPr algn="l" rtl="0" fontAlgn="base">
      <a:spcBef>
        <a:spcPct val="0"/>
      </a:spcBef>
      <a:spcAft>
        <a:spcPct val="0"/>
      </a:spcAft>
      <a:defRPr sz="2000" kern="1200">
        <a:solidFill>
          <a:schemeClr val="tx1"/>
        </a:solidFill>
        <a:latin typeface="Trebuchet MS" pitchFamily="34" charset="0"/>
        <a:ea typeface="+mn-ea"/>
        <a:cs typeface="+mn-cs"/>
      </a:defRPr>
    </a:lvl1pPr>
    <a:lvl2pPr marL="457200" algn="l" rtl="0" fontAlgn="base">
      <a:spcBef>
        <a:spcPct val="0"/>
      </a:spcBef>
      <a:spcAft>
        <a:spcPct val="0"/>
      </a:spcAft>
      <a:defRPr sz="2000" kern="1200">
        <a:solidFill>
          <a:schemeClr val="tx1"/>
        </a:solidFill>
        <a:latin typeface="Trebuchet MS" pitchFamily="34" charset="0"/>
        <a:ea typeface="+mn-ea"/>
        <a:cs typeface="+mn-cs"/>
      </a:defRPr>
    </a:lvl2pPr>
    <a:lvl3pPr marL="914400" algn="l" rtl="0" fontAlgn="base">
      <a:spcBef>
        <a:spcPct val="0"/>
      </a:spcBef>
      <a:spcAft>
        <a:spcPct val="0"/>
      </a:spcAft>
      <a:defRPr sz="2000" kern="1200">
        <a:solidFill>
          <a:schemeClr val="tx1"/>
        </a:solidFill>
        <a:latin typeface="Trebuchet MS" pitchFamily="34" charset="0"/>
        <a:ea typeface="+mn-ea"/>
        <a:cs typeface="+mn-cs"/>
      </a:defRPr>
    </a:lvl3pPr>
    <a:lvl4pPr marL="1371600" algn="l" rtl="0" fontAlgn="base">
      <a:spcBef>
        <a:spcPct val="0"/>
      </a:spcBef>
      <a:spcAft>
        <a:spcPct val="0"/>
      </a:spcAft>
      <a:defRPr sz="2000" kern="1200">
        <a:solidFill>
          <a:schemeClr val="tx1"/>
        </a:solidFill>
        <a:latin typeface="Trebuchet MS" pitchFamily="34" charset="0"/>
        <a:ea typeface="+mn-ea"/>
        <a:cs typeface="+mn-cs"/>
      </a:defRPr>
    </a:lvl4pPr>
    <a:lvl5pPr marL="1828800" algn="l" rtl="0" fontAlgn="base">
      <a:spcBef>
        <a:spcPct val="0"/>
      </a:spcBef>
      <a:spcAft>
        <a:spcPct val="0"/>
      </a:spcAft>
      <a:defRPr sz="2000" kern="1200">
        <a:solidFill>
          <a:schemeClr val="tx1"/>
        </a:solidFill>
        <a:latin typeface="Trebuchet MS" pitchFamily="34" charset="0"/>
        <a:ea typeface="+mn-ea"/>
        <a:cs typeface="+mn-cs"/>
      </a:defRPr>
    </a:lvl5pPr>
    <a:lvl6pPr marL="2286000" algn="l" defTabSz="914400" rtl="0" eaLnBrk="1" latinLnBrk="0" hangingPunct="1">
      <a:defRPr sz="2000" kern="1200">
        <a:solidFill>
          <a:schemeClr val="tx1"/>
        </a:solidFill>
        <a:latin typeface="Trebuchet MS" pitchFamily="34" charset="0"/>
        <a:ea typeface="+mn-ea"/>
        <a:cs typeface="+mn-cs"/>
      </a:defRPr>
    </a:lvl6pPr>
    <a:lvl7pPr marL="2743200" algn="l" defTabSz="914400" rtl="0" eaLnBrk="1" latinLnBrk="0" hangingPunct="1">
      <a:defRPr sz="2000" kern="1200">
        <a:solidFill>
          <a:schemeClr val="tx1"/>
        </a:solidFill>
        <a:latin typeface="Trebuchet MS" pitchFamily="34" charset="0"/>
        <a:ea typeface="+mn-ea"/>
        <a:cs typeface="+mn-cs"/>
      </a:defRPr>
    </a:lvl7pPr>
    <a:lvl8pPr marL="3200400" algn="l" defTabSz="914400" rtl="0" eaLnBrk="1" latinLnBrk="0" hangingPunct="1">
      <a:defRPr sz="2000" kern="1200">
        <a:solidFill>
          <a:schemeClr val="tx1"/>
        </a:solidFill>
        <a:latin typeface="Trebuchet MS" pitchFamily="34" charset="0"/>
        <a:ea typeface="+mn-ea"/>
        <a:cs typeface="+mn-cs"/>
      </a:defRPr>
    </a:lvl8pPr>
    <a:lvl9pPr marL="3657600" algn="l" defTabSz="914400" rtl="0" eaLnBrk="1" latinLnBrk="0" hangingPunct="1">
      <a:defRPr sz="2000" kern="1200">
        <a:solidFill>
          <a:schemeClr val="tx1"/>
        </a:solidFill>
        <a:latin typeface="Trebuchet MS"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olhurs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B316"/>
    <a:srgbClr val="0000FF"/>
    <a:srgbClr val="FF9900"/>
    <a:srgbClr val="800000"/>
    <a:srgbClr val="990033"/>
    <a:srgbClr val="FF0000"/>
    <a:srgbClr val="9900FF"/>
    <a:srgbClr val="660066"/>
    <a:srgbClr val="FFCC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55" autoAdjust="0"/>
    <p:restoredTop sz="98217" autoAdjust="0"/>
  </p:normalViewPr>
  <p:slideViewPr>
    <p:cSldViewPr snapToGrid="0">
      <p:cViewPr>
        <p:scale>
          <a:sx n="75" d="100"/>
          <a:sy n="75" d="100"/>
        </p:scale>
        <p:origin x="-1224" y="-7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47" d="100"/>
          <a:sy n="47" d="100"/>
        </p:scale>
        <p:origin x="-2736" y="-108"/>
      </p:cViewPr>
      <p:guideLst>
        <p:guide orient="horz" pos="3127"/>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46255"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t" anchorCtr="0" compatLnSpc="1">
            <a:prstTxWarp prst="textNoShape">
              <a:avLst/>
            </a:prstTxWarp>
          </a:bodyPr>
          <a:lstStyle>
            <a:lvl1pPr defTabSz="930694">
              <a:defRPr sz="1200">
                <a:latin typeface="Arial" charset="0"/>
              </a:defRPr>
            </a:lvl1pPr>
          </a:lstStyle>
          <a:p>
            <a:endParaRPr lang="en-US" altLang="en-US"/>
          </a:p>
        </p:txBody>
      </p:sp>
      <p:sp>
        <p:nvSpPr>
          <p:cNvPr id="62467" name="Rectangle 3"/>
          <p:cNvSpPr>
            <a:spLocks noGrp="1" noChangeArrowheads="1"/>
          </p:cNvSpPr>
          <p:nvPr>
            <p:ph type="dt" sz="quarter" idx="1"/>
          </p:nvPr>
        </p:nvSpPr>
        <p:spPr bwMode="auto">
          <a:xfrm>
            <a:off x="3849796" y="0"/>
            <a:ext cx="2946254"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t" anchorCtr="0" compatLnSpc="1">
            <a:prstTxWarp prst="textNoShape">
              <a:avLst/>
            </a:prstTxWarp>
          </a:bodyPr>
          <a:lstStyle>
            <a:lvl1pPr algn="r" defTabSz="930694">
              <a:defRPr sz="1200">
                <a:latin typeface="Arial" charset="0"/>
              </a:defRPr>
            </a:lvl1pPr>
          </a:lstStyle>
          <a:p>
            <a:endParaRPr lang="en-US" altLang="en-US"/>
          </a:p>
        </p:txBody>
      </p:sp>
      <p:sp>
        <p:nvSpPr>
          <p:cNvPr id="62468" name="Rectangle 4"/>
          <p:cNvSpPr>
            <a:spLocks noGrp="1" noChangeArrowheads="1"/>
          </p:cNvSpPr>
          <p:nvPr>
            <p:ph type="ftr" sz="quarter" idx="2"/>
          </p:nvPr>
        </p:nvSpPr>
        <p:spPr bwMode="auto">
          <a:xfrm>
            <a:off x="0" y="9428635"/>
            <a:ext cx="2946255"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b" anchorCtr="0" compatLnSpc="1">
            <a:prstTxWarp prst="textNoShape">
              <a:avLst/>
            </a:prstTxWarp>
          </a:bodyPr>
          <a:lstStyle>
            <a:lvl1pPr defTabSz="930694">
              <a:defRPr sz="1200">
                <a:latin typeface="Arial" charset="0"/>
              </a:defRPr>
            </a:lvl1pPr>
          </a:lstStyle>
          <a:p>
            <a:endParaRPr lang="en-US" altLang="en-US"/>
          </a:p>
        </p:txBody>
      </p:sp>
      <p:sp>
        <p:nvSpPr>
          <p:cNvPr id="62469" name="Rectangle 5"/>
          <p:cNvSpPr>
            <a:spLocks noGrp="1" noChangeArrowheads="1"/>
          </p:cNvSpPr>
          <p:nvPr>
            <p:ph type="sldNum" sz="quarter" idx="3"/>
          </p:nvPr>
        </p:nvSpPr>
        <p:spPr bwMode="auto">
          <a:xfrm>
            <a:off x="3849796" y="9428635"/>
            <a:ext cx="2946254"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b" anchorCtr="0" compatLnSpc="1">
            <a:prstTxWarp prst="textNoShape">
              <a:avLst/>
            </a:prstTxWarp>
          </a:bodyPr>
          <a:lstStyle>
            <a:lvl1pPr algn="r" defTabSz="930694">
              <a:defRPr sz="1200">
                <a:latin typeface="Arial" charset="0"/>
              </a:defRPr>
            </a:lvl1pPr>
          </a:lstStyle>
          <a:p>
            <a:fld id="{653CB8CD-5861-4305-979E-51E5680E48D5}" type="slidenum">
              <a:rPr lang="en-GB" altLang="en-US"/>
              <a:pPr/>
              <a:t>‹#›</a:t>
            </a:fld>
            <a:endParaRPr lang="en-GB" altLang="en-US"/>
          </a:p>
        </p:txBody>
      </p:sp>
    </p:spTree>
    <p:extLst>
      <p:ext uri="{BB962C8B-B14F-4D97-AF65-F5344CB8AC3E}">
        <p14:creationId xmlns:p14="http://schemas.microsoft.com/office/powerpoint/2010/main" val="1179452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46255"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t" anchorCtr="0" compatLnSpc="1">
            <a:prstTxWarp prst="textNoShape">
              <a:avLst/>
            </a:prstTxWarp>
          </a:bodyPr>
          <a:lstStyle>
            <a:lvl1pPr defTabSz="930694">
              <a:defRPr sz="1200">
                <a:latin typeface="Arial" charset="0"/>
              </a:defRPr>
            </a:lvl1pPr>
          </a:lstStyle>
          <a:p>
            <a:endParaRPr lang="en-US" altLang="en-US"/>
          </a:p>
        </p:txBody>
      </p:sp>
      <p:sp>
        <p:nvSpPr>
          <p:cNvPr id="31747" name="Rectangle 3"/>
          <p:cNvSpPr>
            <a:spLocks noGrp="1" noChangeArrowheads="1"/>
          </p:cNvSpPr>
          <p:nvPr>
            <p:ph type="dt" idx="1"/>
          </p:nvPr>
        </p:nvSpPr>
        <p:spPr bwMode="auto">
          <a:xfrm>
            <a:off x="3849796" y="0"/>
            <a:ext cx="2946254"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t" anchorCtr="0" compatLnSpc="1">
            <a:prstTxWarp prst="textNoShape">
              <a:avLst/>
            </a:prstTxWarp>
          </a:bodyPr>
          <a:lstStyle>
            <a:lvl1pPr algn="r" defTabSz="930694">
              <a:defRPr sz="1200">
                <a:latin typeface="Arial" charset="0"/>
              </a:defRPr>
            </a:lvl1pPr>
          </a:lstStyle>
          <a:p>
            <a:endParaRPr lang="en-US" altLang="en-US"/>
          </a:p>
        </p:txBody>
      </p:sp>
      <p:sp>
        <p:nvSpPr>
          <p:cNvPr id="34820" name="Rectangle 4"/>
          <p:cNvSpPr>
            <a:spLocks noGrp="1" noRot="1" noChangeAspect="1" noChangeArrowheads="1" noTextEdit="1"/>
          </p:cNvSpPr>
          <p:nvPr>
            <p:ph type="sldImg" idx="2"/>
          </p:nvPr>
        </p:nvSpPr>
        <p:spPr bwMode="auto">
          <a:xfrm>
            <a:off x="917575"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p:cNvSpPr>
            <a:spLocks noGrp="1" noChangeArrowheads="1"/>
          </p:cNvSpPr>
          <p:nvPr>
            <p:ph type="body" sz="quarter" idx="3"/>
          </p:nvPr>
        </p:nvSpPr>
        <p:spPr bwMode="auto">
          <a:xfrm>
            <a:off x="679281" y="4715909"/>
            <a:ext cx="5439115" cy="446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31750" name="Rectangle 6"/>
          <p:cNvSpPr>
            <a:spLocks noGrp="1" noChangeArrowheads="1"/>
          </p:cNvSpPr>
          <p:nvPr>
            <p:ph type="ftr" sz="quarter" idx="4"/>
          </p:nvPr>
        </p:nvSpPr>
        <p:spPr bwMode="auto">
          <a:xfrm>
            <a:off x="0" y="9428635"/>
            <a:ext cx="2946255"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b" anchorCtr="0" compatLnSpc="1">
            <a:prstTxWarp prst="textNoShape">
              <a:avLst/>
            </a:prstTxWarp>
          </a:bodyPr>
          <a:lstStyle>
            <a:lvl1pPr defTabSz="930694">
              <a:defRPr sz="1200">
                <a:latin typeface="Arial" charset="0"/>
              </a:defRPr>
            </a:lvl1pPr>
          </a:lstStyle>
          <a:p>
            <a:endParaRPr lang="en-US" altLang="en-US"/>
          </a:p>
        </p:txBody>
      </p:sp>
      <p:sp>
        <p:nvSpPr>
          <p:cNvPr id="31751" name="Rectangle 7"/>
          <p:cNvSpPr>
            <a:spLocks noGrp="1" noChangeArrowheads="1"/>
          </p:cNvSpPr>
          <p:nvPr>
            <p:ph type="sldNum" sz="quarter" idx="5"/>
          </p:nvPr>
        </p:nvSpPr>
        <p:spPr bwMode="auto">
          <a:xfrm>
            <a:off x="3849796" y="9428635"/>
            <a:ext cx="2946254" cy="49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30" tIns="46565" rIns="93130" bIns="46565" numCol="1" anchor="b" anchorCtr="0" compatLnSpc="1">
            <a:prstTxWarp prst="textNoShape">
              <a:avLst/>
            </a:prstTxWarp>
          </a:bodyPr>
          <a:lstStyle>
            <a:lvl1pPr algn="r" defTabSz="930694">
              <a:defRPr sz="1200">
                <a:latin typeface="Arial" charset="0"/>
              </a:defRPr>
            </a:lvl1pPr>
          </a:lstStyle>
          <a:p>
            <a:fld id="{389B8533-D1B5-4F4E-A482-0D2B7B67CB2F}" type="slidenum">
              <a:rPr lang="en-GB" altLang="en-US"/>
              <a:pPr/>
              <a:t>‹#›</a:t>
            </a:fld>
            <a:endParaRPr lang="en-GB" altLang="en-US"/>
          </a:p>
        </p:txBody>
      </p:sp>
    </p:spTree>
    <p:extLst>
      <p:ext uri="{BB962C8B-B14F-4D97-AF65-F5344CB8AC3E}">
        <p14:creationId xmlns:p14="http://schemas.microsoft.com/office/powerpoint/2010/main" val="5622871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1</a:t>
            </a:fld>
            <a:endParaRPr lang="en-GB" altLang="en-US"/>
          </a:p>
        </p:txBody>
      </p:sp>
    </p:spTree>
    <p:extLst>
      <p:ext uri="{BB962C8B-B14F-4D97-AF65-F5344CB8AC3E}">
        <p14:creationId xmlns:p14="http://schemas.microsoft.com/office/powerpoint/2010/main" val="1345303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 typeface="+mj-lt"/>
              <a:buNone/>
              <a:tabLst/>
              <a:defRPr/>
            </a:pPr>
            <a:r>
              <a:rPr lang="en-US" sz="1200" kern="1200" dirty="0" smtClean="0">
                <a:solidFill>
                  <a:schemeClr val="tx1"/>
                </a:solidFill>
                <a:latin typeface="Arial" pitchFamily="34" charset="0"/>
                <a:ea typeface="+mn-ea"/>
                <a:cs typeface="+mn-cs"/>
              </a:rPr>
              <a:t>As</a:t>
            </a:r>
            <a:r>
              <a:rPr lang="en-US" sz="1200" kern="1200" baseline="0" dirty="0" smtClean="0">
                <a:solidFill>
                  <a:schemeClr val="tx1"/>
                </a:solidFill>
                <a:latin typeface="Arial" pitchFamily="34" charset="0"/>
                <a:ea typeface="+mn-ea"/>
                <a:cs typeface="+mn-cs"/>
              </a:rPr>
              <a:t> you will notice the key theme or focus of these outcomes is Integration and this increase the </a:t>
            </a:r>
            <a:r>
              <a:rPr lang="en-US" sz="1200" kern="1200" dirty="0" smtClean="0">
                <a:solidFill>
                  <a:schemeClr val="tx1"/>
                </a:solidFill>
                <a:latin typeface="Arial" pitchFamily="34" charset="0"/>
                <a:ea typeface="+mn-ea"/>
                <a:cs typeface="+mn-cs"/>
              </a:rPr>
              <a:t>complexity</a:t>
            </a:r>
            <a:r>
              <a:rPr lang="en-US" sz="1200" kern="1200" baseline="0" dirty="0" smtClean="0">
                <a:solidFill>
                  <a:schemeClr val="tx1"/>
                </a:solidFill>
                <a:latin typeface="Arial" pitchFamily="34" charset="0"/>
                <a:ea typeface="+mn-ea"/>
                <a:cs typeface="+mn-cs"/>
              </a:rPr>
              <a:t> as this means Rail, Bus, Ferry and eventually.</a:t>
            </a:r>
            <a:endParaRPr lang="en-US" sz="1200" kern="1200" dirty="0" smtClean="0">
              <a:solidFill>
                <a:schemeClr val="tx1"/>
              </a:solidFill>
              <a:latin typeface="Arial" pitchFamily="34" charset="0"/>
              <a:ea typeface="+mn-ea"/>
              <a:cs typeface="+mn-cs"/>
            </a:endParaRPr>
          </a:p>
          <a:p>
            <a:pPr marL="0" indent="0">
              <a:buFont typeface="+mj-lt"/>
              <a:buNone/>
            </a:pPr>
            <a:endParaRPr lang="en-US" sz="1200" kern="1200" dirty="0" smtClean="0">
              <a:solidFill>
                <a:schemeClr val="tx1"/>
              </a:solidFill>
              <a:latin typeface="Arial" pitchFamily="34" charset="0"/>
              <a:ea typeface="+mn-ea"/>
              <a:cs typeface="+mn-cs"/>
            </a:endParaRPr>
          </a:p>
          <a:p>
            <a:pPr marL="342900" indent="-342900">
              <a:buFont typeface="+mj-lt"/>
              <a:buAutoNum type="arabicParenR"/>
            </a:pPr>
            <a:r>
              <a:rPr lang="en-US" sz="1200" kern="1200" dirty="0" smtClean="0">
                <a:solidFill>
                  <a:schemeClr val="tx1"/>
                </a:solidFill>
                <a:latin typeface="Arial" pitchFamily="34" charset="0"/>
                <a:ea typeface="+mn-ea"/>
                <a:cs typeface="+mn-cs"/>
              </a:rPr>
              <a:t>To provide an </a:t>
            </a:r>
            <a:r>
              <a:rPr lang="en-US" sz="1200" b="1" kern="1200" dirty="0" smtClean="0">
                <a:solidFill>
                  <a:schemeClr val="tx1"/>
                </a:solidFill>
                <a:latin typeface="Arial" pitchFamily="34" charset="0"/>
                <a:ea typeface="+mn-ea"/>
                <a:cs typeface="+mn-cs"/>
              </a:rPr>
              <a:t>Integrated Public Transport System</a:t>
            </a:r>
            <a:r>
              <a:rPr lang="en-US" sz="1200" kern="1200" dirty="0" smtClean="0">
                <a:solidFill>
                  <a:schemeClr val="tx1"/>
                </a:solidFill>
                <a:latin typeface="Arial" pitchFamily="34" charset="0"/>
                <a:ea typeface="+mn-ea"/>
                <a:cs typeface="+mn-cs"/>
              </a:rPr>
              <a:t> by December 2018 to coincide with the start of the half hourly mainline service in Cornwall (part of the new rail franchise);</a:t>
            </a:r>
          </a:p>
          <a:p>
            <a:pPr marL="342900" indent="-342900">
              <a:buFont typeface="+mj-lt"/>
              <a:buAutoNum type="arabicParenR"/>
            </a:pPr>
            <a:endParaRPr lang="en-US" sz="1200" kern="1200" dirty="0" smtClean="0">
              <a:solidFill>
                <a:schemeClr val="tx1"/>
              </a:solidFill>
              <a:latin typeface="Arial" pitchFamily="34" charset="0"/>
              <a:ea typeface="+mn-ea"/>
              <a:cs typeface="+mn-cs"/>
            </a:endParaRPr>
          </a:p>
          <a:p>
            <a:pPr marL="342900" indent="-342900">
              <a:buFont typeface="+mj-lt"/>
              <a:buAutoNum type="arabicParenR"/>
            </a:pPr>
            <a:r>
              <a:rPr lang="en-US" sz="1200" kern="1200" dirty="0" smtClean="0">
                <a:solidFill>
                  <a:schemeClr val="tx1"/>
                </a:solidFill>
                <a:latin typeface="Arial" pitchFamily="34" charset="0"/>
                <a:ea typeface="+mn-ea"/>
                <a:cs typeface="+mn-cs"/>
              </a:rPr>
              <a:t>To provide </a:t>
            </a:r>
            <a:r>
              <a:rPr lang="en-US" sz="1200" b="1" kern="1200" dirty="0" smtClean="0">
                <a:solidFill>
                  <a:schemeClr val="tx1"/>
                </a:solidFill>
                <a:latin typeface="Arial" pitchFamily="34" charset="0"/>
                <a:ea typeface="+mn-ea"/>
                <a:cs typeface="+mn-cs"/>
              </a:rPr>
              <a:t>integrated</a:t>
            </a:r>
            <a:r>
              <a:rPr lang="en-US" sz="1200" kern="1200" dirty="0" smtClean="0">
                <a:solidFill>
                  <a:schemeClr val="tx1"/>
                </a:solidFill>
                <a:latin typeface="Arial" pitchFamily="34" charset="0"/>
                <a:ea typeface="+mn-ea"/>
                <a:cs typeface="+mn-cs"/>
              </a:rPr>
              <a:t> smart ticketing, fares and timetables to deliver combined travel between bus, rail and ferry services for passengers in Cornwall, and air where achievable;</a:t>
            </a:r>
          </a:p>
          <a:p>
            <a:pPr marL="342900" indent="-342900">
              <a:buFont typeface="+mj-lt"/>
              <a:buAutoNum type="arabicParenR"/>
            </a:pPr>
            <a:endParaRPr lang="en-US" sz="1200" kern="1200" dirty="0" smtClean="0">
              <a:solidFill>
                <a:schemeClr val="tx1"/>
              </a:solidFill>
              <a:latin typeface="Arial" pitchFamily="34" charset="0"/>
              <a:ea typeface="+mn-ea"/>
              <a:cs typeface="+mn-cs"/>
            </a:endParaRPr>
          </a:p>
          <a:p>
            <a:pPr marL="342900" indent="-342900">
              <a:buFont typeface="+mj-lt"/>
              <a:buAutoNum type="arabicParenR"/>
            </a:pPr>
            <a:r>
              <a:rPr lang="en-US" sz="1200" kern="1200" dirty="0" smtClean="0">
                <a:solidFill>
                  <a:schemeClr val="tx1"/>
                </a:solidFill>
                <a:latin typeface="Arial" pitchFamily="34" charset="0"/>
                <a:ea typeface="+mn-ea"/>
                <a:cs typeface="+mn-cs"/>
              </a:rPr>
              <a:t>To provide a high quality, accessible and </a:t>
            </a:r>
            <a:r>
              <a:rPr lang="en-US" sz="1200" b="1" kern="1200" dirty="0" smtClean="0">
                <a:solidFill>
                  <a:schemeClr val="tx1"/>
                </a:solidFill>
                <a:latin typeface="Arial" pitchFamily="34" charset="0"/>
                <a:ea typeface="+mn-ea"/>
                <a:cs typeface="+mn-cs"/>
              </a:rPr>
              <a:t>integrated public transport network</a:t>
            </a:r>
            <a:r>
              <a:rPr lang="en-US" sz="1200" kern="1200" dirty="0" smtClean="0">
                <a:solidFill>
                  <a:schemeClr val="tx1"/>
                </a:solidFill>
                <a:latin typeface="Arial" pitchFamily="34" charset="0"/>
                <a:ea typeface="+mn-ea"/>
                <a:cs typeface="+mn-cs"/>
              </a:rPr>
              <a:t>, developed to increase patronage on bus and rail and bring about an upturn in revenue income and service sustainability.</a:t>
            </a:r>
          </a:p>
          <a:p>
            <a:endParaRPr lang="en-US" sz="1200" kern="1200" dirty="0" smtClean="0">
              <a:solidFill>
                <a:schemeClr val="tx1"/>
              </a:solidFill>
              <a:latin typeface="Arial" pitchFamily="34" charset="0"/>
              <a:ea typeface="+mn-ea"/>
              <a:cs typeface="+mn-cs"/>
            </a:endParaRPr>
          </a:p>
          <a:p>
            <a:r>
              <a:rPr lang="en-US" sz="1200" kern="1200" dirty="0" smtClean="0">
                <a:solidFill>
                  <a:schemeClr val="tx1"/>
                </a:solidFill>
                <a:latin typeface="Arial" pitchFamily="34" charset="0"/>
                <a:ea typeface="+mn-ea"/>
                <a:cs typeface="+mn-cs"/>
              </a:rPr>
              <a:t>So how are approaching this and where</a:t>
            </a:r>
            <a:r>
              <a:rPr lang="en-US" sz="1200" kern="1200" baseline="0" dirty="0" smtClean="0">
                <a:solidFill>
                  <a:schemeClr val="tx1"/>
                </a:solidFill>
                <a:latin typeface="Arial" pitchFamily="34" charset="0"/>
                <a:ea typeface="+mn-ea"/>
                <a:cs typeface="+mn-cs"/>
              </a:rPr>
              <a:t> we to date?</a:t>
            </a:r>
          </a:p>
          <a:p>
            <a:endParaRPr lang="en-US" sz="1200" kern="1200" baseline="0" dirty="0" smtClean="0">
              <a:solidFill>
                <a:schemeClr val="tx1"/>
              </a:solidFill>
              <a:latin typeface="Arial" pitchFamily="34"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&lt;CLICK NEW SLIDE&gt;</a:t>
            </a:r>
          </a:p>
          <a:p>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2</a:t>
            </a:fld>
            <a:endParaRPr lang="en-GB" altLang="en-US"/>
          </a:p>
        </p:txBody>
      </p:sp>
    </p:spTree>
    <p:extLst>
      <p:ext uri="{BB962C8B-B14F-4D97-AF65-F5344CB8AC3E}">
        <p14:creationId xmlns:p14="http://schemas.microsoft.com/office/powerpoint/2010/main" val="251770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essential 2 options to the Bus Services Bill, “FRANCHISING”</a:t>
            </a:r>
            <a:r>
              <a:rPr lang="en-GB" baseline="0" dirty="0" smtClean="0"/>
              <a:t> and “ENHANCED PARTNERSHIPS”</a:t>
            </a:r>
          </a:p>
          <a:p>
            <a:endParaRPr lang="en-GB" baseline="0" dirty="0" smtClean="0"/>
          </a:p>
          <a:p>
            <a:r>
              <a:rPr lang="en-GB" baseline="0" dirty="0" smtClean="0"/>
              <a:t>There are also some useful tools in the available in the Bill.</a:t>
            </a:r>
          </a:p>
          <a:p>
            <a:endParaRPr lang="en-GB" baseline="0" dirty="0" smtClean="0"/>
          </a:p>
          <a:p>
            <a:r>
              <a:rPr lang="en-GB" baseline="0" dirty="0" smtClean="0"/>
              <a:t>&lt;CLICK&gt; Lets take a look option 1 – FRANCHISING POWERS – This allows the Local Authority opportunity to take a TFL style approach, dictating how services which are currently Commercial are operated. </a:t>
            </a:r>
          </a:p>
          <a:p>
            <a:endParaRPr lang="en-GB" baseline="0" dirty="0" smtClean="0"/>
          </a:p>
          <a:p>
            <a:r>
              <a:rPr lang="en-GB" baseline="0" dirty="0" smtClean="0"/>
              <a:t>The Benefits are clear and allows you to dictate:</a:t>
            </a:r>
          </a:p>
          <a:p>
            <a:pPr marL="628650" lvl="1" indent="-171450">
              <a:buFont typeface="Arial" panose="020B0604020202020204" pitchFamily="34" charset="0"/>
              <a:buChar char="•"/>
            </a:pPr>
            <a:r>
              <a:rPr lang="en-US" baseline="0" dirty="0" smtClean="0"/>
              <a:t>which bus services run and when;</a:t>
            </a:r>
          </a:p>
          <a:p>
            <a:pPr marL="628650" lvl="1" indent="-171450">
              <a:buFont typeface="Arial" panose="020B0604020202020204" pitchFamily="34" charset="0"/>
              <a:buChar char="•"/>
            </a:pPr>
            <a:r>
              <a:rPr lang="en-US" baseline="0" dirty="0" smtClean="0"/>
              <a:t>the types of ticket available; </a:t>
            </a:r>
          </a:p>
          <a:p>
            <a:pPr marL="628650" lvl="1" indent="-171450">
              <a:buFont typeface="Arial" panose="020B0604020202020204" pitchFamily="34" charset="0"/>
              <a:buChar char="•"/>
            </a:pPr>
            <a:r>
              <a:rPr lang="en-US" baseline="0" dirty="0" smtClean="0"/>
              <a:t>the fares that should be charged; </a:t>
            </a:r>
          </a:p>
          <a:p>
            <a:pPr marL="628650" lvl="1" indent="-171450">
              <a:buFont typeface="Arial" panose="020B0604020202020204" pitchFamily="34" charset="0"/>
              <a:buChar char="•"/>
            </a:pPr>
            <a:r>
              <a:rPr lang="en-US" baseline="0" dirty="0" smtClean="0"/>
              <a:t>the types of payment that must be accepted; </a:t>
            </a:r>
          </a:p>
          <a:p>
            <a:pPr marL="628650" lvl="1" indent="-171450">
              <a:buFont typeface="Arial" panose="020B0604020202020204" pitchFamily="34" charset="0"/>
              <a:buChar char="•"/>
            </a:pPr>
            <a:r>
              <a:rPr lang="en-US" baseline="0" dirty="0" smtClean="0"/>
              <a:t>the information that is available to passengers; and </a:t>
            </a:r>
          </a:p>
          <a:p>
            <a:pPr marL="628650" lvl="1" indent="-171450">
              <a:buFont typeface="Arial" panose="020B0604020202020204" pitchFamily="34" charset="0"/>
              <a:buChar char="•"/>
            </a:pPr>
            <a:r>
              <a:rPr lang="en-US" baseline="0" dirty="0" smtClean="0"/>
              <a:t>the standard of bus that must be used – including their emissions standards or fuel technologies, something which will have a greater impact over time</a:t>
            </a:r>
          </a:p>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&lt;CLICK NEW SLIDE&gt;</a:t>
            </a:r>
          </a:p>
          <a:p>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3</a:t>
            </a:fld>
            <a:endParaRPr lang="en-GB" altLang="en-US"/>
          </a:p>
        </p:txBody>
      </p:sp>
    </p:spTree>
    <p:extLst>
      <p:ext uri="{BB962C8B-B14F-4D97-AF65-F5344CB8AC3E}">
        <p14:creationId xmlns:p14="http://schemas.microsoft.com/office/powerpoint/2010/main" val="251770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4</a:t>
            </a:fld>
            <a:endParaRPr lang="en-GB" altLang="en-US"/>
          </a:p>
        </p:txBody>
      </p:sp>
    </p:spTree>
    <p:extLst>
      <p:ext uri="{BB962C8B-B14F-4D97-AF65-F5344CB8AC3E}">
        <p14:creationId xmlns:p14="http://schemas.microsoft.com/office/powerpoint/2010/main" val="2159031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essential 2 options to the Bus Services Bill, “FRANCHISING”</a:t>
            </a:r>
            <a:r>
              <a:rPr lang="en-GB" baseline="0" dirty="0" smtClean="0"/>
              <a:t> and “ENHANCED PARTNERSHIPS”</a:t>
            </a:r>
          </a:p>
          <a:p>
            <a:endParaRPr lang="en-GB" baseline="0" dirty="0" smtClean="0"/>
          </a:p>
          <a:p>
            <a:r>
              <a:rPr lang="en-GB" baseline="0" dirty="0" smtClean="0"/>
              <a:t>There are also some useful tools in the available in the Bill.</a:t>
            </a:r>
          </a:p>
          <a:p>
            <a:endParaRPr lang="en-GB" baseline="0" dirty="0" smtClean="0"/>
          </a:p>
          <a:p>
            <a:r>
              <a:rPr lang="en-GB" baseline="0" dirty="0" smtClean="0"/>
              <a:t>&lt;CLICK&gt; Lets take a look option 1 – FRANCHISING POWERS – This allows the Local Authority opportunity to take a TFL style approach, dictating how services which are currently Commercial are operated. </a:t>
            </a:r>
          </a:p>
          <a:p>
            <a:endParaRPr lang="en-GB" baseline="0" dirty="0" smtClean="0"/>
          </a:p>
          <a:p>
            <a:r>
              <a:rPr lang="en-GB" baseline="0" dirty="0" smtClean="0"/>
              <a:t>The Benefits are clear and allows you to dictate:</a:t>
            </a:r>
          </a:p>
          <a:p>
            <a:pPr marL="628650" lvl="1" indent="-171450">
              <a:buFont typeface="Arial" panose="020B0604020202020204" pitchFamily="34" charset="0"/>
              <a:buChar char="•"/>
            </a:pPr>
            <a:r>
              <a:rPr lang="en-US" baseline="0" dirty="0" smtClean="0"/>
              <a:t>which bus services run and when;</a:t>
            </a:r>
          </a:p>
          <a:p>
            <a:pPr marL="628650" lvl="1" indent="-171450">
              <a:buFont typeface="Arial" panose="020B0604020202020204" pitchFamily="34" charset="0"/>
              <a:buChar char="•"/>
            </a:pPr>
            <a:r>
              <a:rPr lang="en-US" baseline="0" dirty="0" smtClean="0"/>
              <a:t>the types of ticket available; </a:t>
            </a:r>
          </a:p>
          <a:p>
            <a:pPr marL="628650" lvl="1" indent="-171450">
              <a:buFont typeface="Arial" panose="020B0604020202020204" pitchFamily="34" charset="0"/>
              <a:buChar char="•"/>
            </a:pPr>
            <a:r>
              <a:rPr lang="en-US" baseline="0" dirty="0" smtClean="0"/>
              <a:t>the fares that should be charged; </a:t>
            </a:r>
          </a:p>
          <a:p>
            <a:pPr marL="628650" lvl="1" indent="-171450">
              <a:buFont typeface="Arial" panose="020B0604020202020204" pitchFamily="34" charset="0"/>
              <a:buChar char="•"/>
            </a:pPr>
            <a:r>
              <a:rPr lang="en-US" baseline="0" dirty="0" smtClean="0"/>
              <a:t>the types of payment that must be accepted; </a:t>
            </a:r>
          </a:p>
          <a:p>
            <a:pPr marL="628650" lvl="1" indent="-171450">
              <a:buFont typeface="Arial" panose="020B0604020202020204" pitchFamily="34" charset="0"/>
              <a:buChar char="•"/>
            </a:pPr>
            <a:r>
              <a:rPr lang="en-US" baseline="0" dirty="0" smtClean="0"/>
              <a:t>the information that is available to passengers; and </a:t>
            </a:r>
          </a:p>
          <a:p>
            <a:pPr marL="628650" lvl="1" indent="-171450">
              <a:buFont typeface="Arial" panose="020B0604020202020204" pitchFamily="34" charset="0"/>
              <a:buChar char="•"/>
            </a:pPr>
            <a:r>
              <a:rPr lang="en-US" baseline="0" dirty="0" smtClean="0"/>
              <a:t>the standard of bus that must be used – including their emissions standards or fuel technologies, something which will have a greater impact over time</a:t>
            </a:r>
          </a:p>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&lt;CLICK NEW SLIDE&gt;</a:t>
            </a:r>
          </a:p>
          <a:p>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6</a:t>
            </a:fld>
            <a:endParaRPr lang="en-GB" altLang="en-US"/>
          </a:p>
        </p:txBody>
      </p:sp>
    </p:spTree>
    <p:extLst>
      <p:ext uri="{BB962C8B-B14F-4D97-AF65-F5344CB8AC3E}">
        <p14:creationId xmlns:p14="http://schemas.microsoft.com/office/powerpoint/2010/main" val="251770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essential 2 options to the Bus Services Bill, “FRANCHISING”</a:t>
            </a:r>
            <a:r>
              <a:rPr lang="en-GB" baseline="0" dirty="0" smtClean="0"/>
              <a:t> and “ENHANCED PARTNERSHIPS”</a:t>
            </a:r>
          </a:p>
          <a:p>
            <a:endParaRPr lang="en-GB" baseline="0" dirty="0" smtClean="0"/>
          </a:p>
          <a:p>
            <a:r>
              <a:rPr lang="en-GB" baseline="0" dirty="0" smtClean="0"/>
              <a:t>There are also some useful tools in the available in the Bill.</a:t>
            </a:r>
          </a:p>
          <a:p>
            <a:endParaRPr lang="en-GB" baseline="0" dirty="0" smtClean="0"/>
          </a:p>
          <a:p>
            <a:r>
              <a:rPr lang="en-GB" baseline="0" dirty="0" smtClean="0"/>
              <a:t>&lt;CLICK&gt; Lets take a look option 1 – FRANCHISING POWERS – This allows the Local Authority opportunity to take a TFL style approach, dictating how services which are currently Commercial are operated. </a:t>
            </a:r>
          </a:p>
          <a:p>
            <a:endParaRPr lang="en-GB" baseline="0" dirty="0" smtClean="0"/>
          </a:p>
          <a:p>
            <a:r>
              <a:rPr lang="en-GB" baseline="0" dirty="0" smtClean="0"/>
              <a:t>The Benefits are clear and allows you to dictate:</a:t>
            </a:r>
          </a:p>
          <a:p>
            <a:pPr marL="628650" lvl="1" indent="-171450">
              <a:buFont typeface="Arial" panose="020B0604020202020204" pitchFamily="34" charset="0"/>
              <a:buChar char="•"/>
            </a:pPr>
            <a:r>
              <a:rPr lang="en-US" baseline="0" dirty="0" smtClean="0"/>
              <a:t>which bus services run and when;</a:t>
            </a:r>
          </a:p>
          <a:p>
            <a:pPr marL="628650" lvl="1" indent="-171450">
              <a:buFont typeface="Arial" panose="020B0604020202020204" pitchFamily="34" charset="0"/>
              <a:buChar char="•"/>
            </a:pPr>
            <a:r>
              <a:rPr lang="en-US" baseline="0" dirty="0" smtClean="0"/>
              <a:t>the types of ticket available; </a:t>
            </a:r>
          </a:p>
          <a:p>
            <a:pPr marL="628650" lvl="1" indent="-171450">
              <a:buFont typeface="Arial" panose="020B0604020202020204" pitchFamily="34" charset="0"/>
              <a:buChar char="•"/>
            </a:pPr>
            <a:r>
              <a:rPr lang="en-US" baseline="0" dirty="0" smtClean="0"/>
              <a:t>the fares that should be charged; </a:t>
            </a:r>
          </a:p>
          <a:p>
            <a:pPr marL="628650" lvl="1" indent="-171450">
              <a:buFont typeface="Arial" panose="020B0604020202020204" pitchFamily="34" charset="0"/>
              <a:buChar char="•"/>
            </a:pPr>
            <a:r>
              <a:rPr lang="en-US" baseline="0" dirty="0" smtClean="0"/>
              <a:t>the types of payment that must be accepted; </a:t>
            </a:r>
          </a:p>
          <a:p>
            <a:pPr marL="628650" lvl="1" indent="-171450">
              <a:buFont typeface="Arial" panose="020B0604020202020204" pitchFamily="34" charset="0"/>
              <a:buChar char="•"/>
            </a:pPr>
            <a:r>
              <a:rPr lang="en-US" baseline="0" dirty="0" smtClean="0"/>
              <a:t>the information that is available to passengers; and </a:t>
            </a:r>
          </a:p>
          <a:p>
            <a:pPr marL="628650" lvl="1" indent="-171450">
              <a:buFont typeface="Arial" panose="020B0604020202020204" pitchFamily="34" charset="0"/>
              <a:buChar char="•"/>
            </a:pPr>
            <a:r>
              <a:rPr lang="en-US" baseline="0" dirty="0" smtClean="0"/>
              <a:t>the standard of bus that must be used – including their emissions standards or fuel technologies, something which will have a greater impact over time</a:t>
            </a:r>
          </a:p>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&lt;CLICK NEW SLIDE&gt;</a:t>
            </a:r>
          </a:p>
          <a:p>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7</a:t>
            </a:fld>
            <a:endParaRPr lang="en-GB" altLang="en-US"/>
          </a:p>
        </p:txBody>
      </p:sp>
    </p:spTree>
    <p:extLst>
      <p:ext uri="{BB962C8B-B14F-4D97-AF65-F5344CB8AC3E}">
        <p14:creationId xmlns:p14="http://schemas.microsoft.com/office/powerpoint/2010/main" val="251770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&lt;CLICK&gt; Now lets take a look option 2 – ENHANCED PARTNERSHIPS – This is more akin to the way a lot of other contracts are set up and operated for services such as Highways etc.</a:t>
            </a:r>
          </a:p>
          <a:p>
            <a:endParaRPr lang="en-GB"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Essentially Enhanced Partnership is as shown on the slide, and it shows that there is focus on working together to agree minimum standards. LA and Operators parties SHOULD  work together to decide things such as </a:t>
            </a:r>
            <a:r>
              <a:rPr lang="en-US" sz="1200" b="0" i="0" dirty="0" smtClean="0">
                <a:solidFill>
                  <a:schemeClr val="tx1"/>
                </a:solidFill>
              </a:rPr>
              <a:t>including vehicle specifications, branding, ticketing and service frequencies.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i="0" dirty="0" smtClean="0">
              <a:solidFill>
                <a:schemeClr val="tx1"/>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dirty="0" smtClean="0">
                <a:solidFill>
                  <a:schemeClr val="tx1"/>
                </a:solidFill>
              </a:rPr>
              <a:t>This has and remains the current favored approach by Cornwall on the One Public Transport System</a:t>
            </a:r>
            <a:r>
              <a:rPr lang="en-US" sz="1200" b="0" i="0" baseline="0" dirty="0" smtClean="0">
                <a:solidFill>
                  <a:schemeClr val="tx1"/>
                </a:solidFill>
              </a:rPr>
              <a:t> and to support this approach a Steering Group is in operation where both operators, passenger forum representatives and officers have the opportunity to shape the future service.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i="0" baseline="0" dirty="0" smtClean="0">
              <a:solidFill>
                <a:schemeClr val="tx1"/>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baseline="0" dirty="0" smtClean="0">
                <a:solidFill>
                  <a:schemeClr val="tx1"/>
                </a:solidFill>
              </a:rPr>
              <a:t>Other Tool are shown on the slide, Community Transport and/or Demand Responsive</a:t>
            </a:r>
            <a:endParaRPr lang="en-US" sz="1200" b="0" i="0" dirty="0" smtClean="0">
              <a:solidFill>
                <a:schemeClr val="tx1"/>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i="0" dirty="0" smtClean="0">
              <a:solidFill>
                <a:schemeClr val="tx1"/>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&lt;CLICK NEW SLIDE&gt;</a:t>
            </a:r>
            <a:endParaRPr lang="en-GB" sz="1200" b="0" i="0" dirty="0" smtClean="0">
              <a:solidFill>
                <a:schemeClr val="tx1"/>
              </a:solidFill>
            </a:endParaRPr>
          </a:p>
          <a:p>
            <a:endParaRPr lang="en-GB" i="0"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aseline="0" dirty="0" smtClean="0"/>
              <a:t>&lt;CLICK NEW SLIDE&gt;</a:t>
            </a:r>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8</a:t>
            </a:fld>
            <a:endParaRPr lang="en-GB" altLang="en-US"/>
          </a:p>
        </p:txBody>
      </p:sp>
    </p:spTree>
    <p:extLst>
      <p:ext uri="{BB962C8B-B14F-4D97-AF65-F5344CB8AC3E}">
        <p14:creationId xmlns:p14="http://schemas.microsoft.com/office/powerpoint/2010/main" val="251770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What is the</a:t>
            </a:r>
            <a:r>
              <a:rPr lang="en-GB" baseline="0" dirty="0" smtClean="0"/>
              <a:t> One Public Transport System for Cornwall, it is made up of a number of elements ……</a:t>
            </a:r>
            <a:endParaRPr lang="en-GB" dirty="0" smtClean="0"/>
          </a:p>
          <a:p>
            <a:endParaRPr lang="en-GB" dirty="0" smtClean="0"/>
          </a:p>
          <a:p>
            <a:r>
              <a:rPr lang="en-GB" dirty="0" smtClean="0"/>
              <a:t>Elements or Workstreams in other words the “Parts of the Puzzle” are:</a:t>
            </a:r>
          </a:p>
          <a:p>
            <a:endParaRPr lang="en-GB" altLang="en-US" sz="1200" kern="0" dirty="0" smtClean="0">
              <a:solidFill>
                <a:srgbClr val="000000"/>
              </a:solidFill>
              <a:latin typeface="Arial" pitchFamily="34" charset="0"/>
              <a:ea typeface="+mn-ea"/>
              <a:cs typeface="+mn-cs"/>
            </a:endParaRPr>
          </a:p>
          <a:p>
            <a:r>
              <a:rPr lang="en-GB" altLang="en-US" sz="1200" kern="0" dirty="0" smtClean="0">
                <a:solidFill>
                  <a:srgbClr val="000000"/>
                </a:solidFill>
                <a:latin typeface="Arial" pitchFamily="34" charset="0"/>
                <a:ea typeface="+mn-ea"/>
                <a:cs typeface="+mn-cs"/>
              </a:rPr>
              <a:t>&lt;CLICK&gt; </a:t>
            </a:r>
          </a:p>
          <a:p>
            <a:r>
              <a:rPr lang="en-GB" altLang="en-US" sz="1200" kern="0" dirty="0" smtClean="0">
                <a:solidFill>
                  <a:srgbClr val="000000"/>
                </a:solidFill>
                <a:latin typeface="Arial" pitchFamily="34" charset="0"/>
                <a:ea typeface="+mn-ea"/>
                <a:cs typeface="+mn-cs"/>
              </a:rPr>
              <a:t>One Network</a:t>
            </a:r>
          </a:p>
          <a:p>
            <a:endParaRPr lang="en-GB" altLang="en-US" sz="1200" kern="0" dirty="0" smtClean="0">
              <a:solidFill>
                <a:srgbClr val="000000"/>
              </a:solidFill>
              <a:latin typeface="Arial" pitchFamily="34" charset="0"/>
              <a:ea typeface="+mn-ea"/>
              <a:cs typeface="+mn-cs"/>
            </a:endParaRPr>
          </a:p>
          <a:p>
            <a:r>
              <a:rPr lang="en-GB" altLang="en-US" sz="1200" kern="0" dirty="0" smtClean="0">
                <a:solidFill>
                  <a:srgbClr val="000000"/>
                </a:solidFill>
                <a:latin typeface="Arial" pitchFamily="34" charset="0"/>
                <a:ea typeface="+mn-ea"/>
                <a:cs typeface="+mn-cs"/>
              </a:rPr>
              <a:t>One Timetable</a:t>
            </a:r>
          </a:p>
          <a:p>
            <a:endParaRPr lang="en-GB" altLang="en-US" sz="1200" kern="0" dirty="0" smtClean="0">
              <a:solidFill>
                <a:srgbClr val="000000"/>
              </a:solidFill>
              <a:latin typeface="Arial" pitchFamily="34" charset="0"/>
              <a:ea typeface="+mn-ea"/>
              <a:cs typeface="+mn-cs"/>
            </a:endParaRPr>
          </a:p>
          <a:p>
            <a:r>
              <a:rPr lang="en-GB" altLang="en-US" sz="1200" kern="0" dirty="0" smtClean="0">
                <a:solidFill>
                  <a:srgbClr val="000000"/>
                </a:solidFill>
                <a:latin typeface="Arial" pitchFamily="34" charset="0"/>
                <a:ea typeface="+mn-ea"/>
                <a:cs typeface="+mn-cs"/>
              </a:rPr>
              <a:t>One Ticket</a:t>
            </a:r>
          </a:p>
          <a:p>
            <a:endParaRPr lang="en-GB" altLang="en-US" sz="1200" kern="0" dirty="0" smtClean="0">
              <a:solidFill>
                <a:srgbClr val="000000"/>
              </a:solidFill>
              <a:latin typeface="Arial" pitchFamily="34" charset="0"/>
              <a:ea typeface="+mn-ea"/>
              <a:cs typeface="+mn-cs"/>
            </a:endParaRPr>
          </a:p>
          <a:p>
            <a:r>
              <a:rPr lang="en-GB" altLang="en-US" sz="1200" kern="0" dirty="0" smtClean="0">
                <a:solidFill>
                  <a:srgbClr val="000000"/>
                </a:solidFill>
                <a:latin typeface="Arial" pitchFamily="34" charset="0"/>
                <a:ea typeface="+mn-ea"/>
                <a:cs typeface="+mn-cs"/>
              </a:rPr>
              <a:t>One Standard</a:t>
            </a:r>
          </a:p>
          <a:p>
            <a:endParaRPr lang="en-GB" altLang="en-US" sz="1200" kern="0" dirty="0" smtClean="0">
              <a:solidFill>
                <a:srgbClr val="000000"/>
              </a:solidFill>
              <a:latin typeface="Arial" pitchFamily="34" charset="0"/>
              <a:ea typeface="+mn-ea"/>
              <a:cs typeface="+mn-cs"/>
            </a:endParaRPr>
          </a:p>
          <a:p>
            <a:r>
              <a:rPr lang="en-GB" altLang="en-US" sz="1200" kern="0" dirty="0" smtClean="0">
                <a:solidFill>
                  <a:srgbClr val="000000"/>
                </a:solidFill>
                <a:latin typeface="Arial" pitchFamily="34" charset="0"/>
                <a:ea typeface="+mn-ea"/>
                <a:cs typeface="+mn-cs"/>
              </a:rPr>
              <a:t>One</a:t>
            </a:r>
            <a:r>
              <a:rPr lang="en-GB" altLang="en-US" sz="1200" kern="0" baseline="0" dirty="0" smtClean="0">
                <a:solidFill>
                  <a:srgbClr val="000000"/>
                </a:solidFill>
                <a:latin typeface="Arial" pitchFamily="34" charset="0"/>
                <a:ea typeface="+mn-ea"/>
                <a:cs typeface="+mn-cs"/>
              </a:rPr>
              <a:t> Brand</a:t>
            </a:r>
            <a:endParaRPr lang="en-GB" altLang="en-US" sz="1200" kern="0" dirty="0" smtClean="0">
              <a:solidFill>
                <a:srgbClr val="000000"/>
              </a:solidFill>
              <a:latin typeface="Arial" pitchFamily="34" charset="0"/>
              <a:ea typeface="+mn-ea"/>
              <a:cs typeface="+mn-cs"/>
            </a:endParaRPr>
          </a:p>
          <a:p>
            <a:endParaRPr lang="en-GB" dirty="0" smtClean="0"/>
          </a:p>
          <a:p>
            <a:r>
              <a:rPr lang="en-GB" dirty="0" smtClean="0"/>
              <a:t>Now</a:t>
            </a:r>
            <a:r>
              <a:rPr lang="en-GB" baseline="0" dirty="0" smtClean="0"/>
              <a:t> lets look at the Individual elements.</a:t>
            </a:r>
          </a:p>
          <a:p>
            <a:endParaRPr lang="en-GB" baseline="0" dirty="0" smtClean="0"/>
          </a:p>
          <a:p>
            <a:r>
              <a:rPr lang="en-GB" baseline="0" dirty="0" smtClean="0"/>
              <a:t>&lt;CLICK NEXT SLIDE&gt;</a:t>
            </a:r>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9</a:t>
            </a:fld>
            <a:endParaRPr lang="en-GB" altLang="en-US"/>
          </a:p>
        </p:txBody>
      </p:sp>
    </p:spTree>
    <p:extLst>
      <p:ext uri="{BB962C8B-B14F-4D97-AF65-F5344CB8AC3E}">
        <p14:creationId xmlns:p14="http://schemas.microsoft.com/office/powerpoint/2010/main" val="251770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r>
              <a:rPr lang="en-GB" altLang="en-US" b="1" dirty="0" smtClean="0">
                <a:latin typeface="Arial" charset="0"/>
              </a:rPr>
              <a:t>Aim</a:t>
            </a:r>
            <a:endParaRPr lang="en-GB" altLang="en-US" dirty="0" smtClean="0">
              <a:latin typeface="Arial" charset="0"/>
            </a:endParaRPr>
          </a:p>
          <a:p>
            <a:r>
              <a:rPr lang="en-GB" altLang="en-US" dirty="0" smtClean="0">
                <a:latin typeface="Arial" charset="0"/>
              </a:rPr>
              <a:t>We want to put the customer at the heart of the public transport system and deliver a public transport service that appeals to existing users and non users.  We want to make specific improvements to the delivery and experience of public transport that will increase public transport patronage on bus &amp; rail and bring about an upturn in revenue to make services more financially viable.</a:t>
            </a:r>
          </a:p>
          <a:p>
            <a:endParaRPr lang="en-GB" altLang="en-US" dirty="0" smtClean="0">
              <a:latin typeface="Arial" charset="0"/>
            </a:endParaRPr>
          </a:p>
          <a:p>
            <a:r>
              <a:rPr lang="en-GB" altLang="en-US" dirty="0" smtClean="0">
                <a:latin typeface="Arial" charset="0"/>
              </a:rPr>
              <a:t>We aim to deliver improvements to: vehicles, infrastructure, integration, information, ticketing and branding by Dec 2018 to take advantage of the timing of the 2 trains per hour on the mainline that are being delivered through the rail franchise, sleeper train improvements and the delivery of the maintenance facility at Long Rock. </a:t>
            </a:r>
          </a:p>
          <a:p>
            <a:endParaRPr lang="en-GB" altLang="en-US" dirty="0" smtClean="0">
              <a:latin typeface="Arial" charset="0"/>
            </a:endParaRPr>
          </a:p>
        </p:txBody>
      </p:sp>
      <p:sp>
        <p:nvSpPr>
          <p:cNvPr id="17412"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B586051-DA46-4D65-ADA3-B86DCF9893F6}" type="slidenum">
              <a:rPr lang="en-GB" altLang="en-US" smtClean="0"/>
              <a:pPr eaLnBrk="1" hangingPunct="1">
                <a:spcBef>
                  <a:spcPct val="0"/>
                </a:spcBef>
              </a:pPr>
              <a:t>10</a:t>
            </a:fld>
            <a:endParaRPr lang="en-GB"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r>
              <a:rPr lang="en-GB" altLang="en-US" dirty="0" smtClean="0">
                <a:latin typeface="Arial" charset="0"/>
              </a:rPr>
              <a:t>Funding</a:t>
            </a:r>
          </a:p>
          <a:p>
            <a:r>
              <a:rPr lang="en-GB" altLang="en-US" dirty="0" smtClean="0">
                <a:latin typeface="Arial" charset="0"/>
              </a:rPr>
              <a:t>In 2015 Cornwall was awarded £8m Growth Deal 1 funding to match against £2.375m from the Local Transport Plan to deliver improvements to public transport (improvements to corridors, infrastructure, vehicles, information, ticketing and branding).</a:t>
            </a:r>
          </a:p>
          <a:p>
            <a:endParaRPr lang="en-GB" altLang="en-US" dirty="0" smtClean="0">
              <a:latin typeface="Arial" charset="0"/>
            </a:endParaRPr>
          </a:p>
          <a:p>
            <a:r>
              <a:rPr lang="en-GB" altLang="en-US" dirty="0" smtClean="0">
                <a:latin typeface="Arial" charset="0"/>
              </a:rPr>
              <a:t>In 2016 Cornwall Council submitted a bid to the LEP for £17.6m Growth Deal 3 funding in order to be able to roll out the public transport improvements being trialled with the GD1 funding across the county.  While we are aware that are only now likely to be awarded a significantly smaller sum of money from this GW round, we are still awaiting final confirmation of what this will be.</a:t>
            </a:r>
          </a:p>
          <a:p>
            <a:endParaRPr lang="en-GB" altLang="en-US" dirty="0" smtClean="0">
              <a:latin typeface="Arial" charset="0"/>
            </a:endParaRPr>
          </a:p>
          <a:p>
            <a:r>
              <a:rPr lang="en-GB" altLang="en-US" dirty="0" smtClean="0">
                <a:latin typeface="Arial" charset="0"/>
              </a:rPr>
              <a:t>Governance</a:t>
            </a:r>
          </a:p>
          <a:p>
            <a:r>
              <a:rPr lang="en-GB" altLang="en-US" dirty="0" smtClean="0">
                <a:latin typeface="Arial" charset="0"/>
              </a:rPr>
              <a:t>In 2015 Cornwall successfully negotiated a Devolution Deal with Government to be granted the powers to Franchise the bus network, thereby taking more control in the delivery of bus services, subject to the passing of the Bus Services Bill.  In agreeing to the Deal, Cornwall committed to:</a:t>
            </a:r>
          </a:p>
          <a:p>
            <a:pPr lvl="1"/>
            <a:r>
              <a:rPr lang="en-GB" altLang="en-US" dirty="0" smtClean="0">
                <a:latin typeface="Arial" charset="0"/>
              </a:rPr>
              <a:t>Deliver smart integrated ticketing; </a:t>
            </a:r>
          </a:p>
          <a:p>
            <a:pPr lvl="1"/>
            <a:r>
              <a:rPr lang="en-GB" altLang="en-US" dirty="0" smtClean="0">
                <a:latin typeface="Arial" charset="0"/>
              </a:rPr>
              <a:t>Setting &amp; meeting targets for patronage; and </a:t>
            </a:r>
          </a:p>
          <a:p>
            <a:pPr lvl="1"/>
            <a:r>
              <a:rPr lang="en-GB" altLang="en-US" dirty="0" smtClean="0">
                <a:latin typeface="Arial" charset="0"/>
              </a:rPr>
              <a:t>Put in place robust, transparent &amp; accountable governance arrangements</a:t>
            </a:r>
          </a:p>
          <a:p>
            <a:endParaRPr lang="en-GB" altLang="en-US" dirty="0" smtClean="0">
              <a:latin typeface="Arial" charset="0"/>
            </a:endParaRPr>
          </a:p>
          <a:p>
            <a:r>
              <a:rPr lang="en-GB" altLang="en-US" dirty="0" smtClean="0">
                <a:latin typeface="Arial" charset="0"/>
              </a:rPr>
              <a:t>These funding and governance opportunities are being combined to ensure that the benefits of each are felt as widely as possible and with more impact than if they were delivered separately.  </a:t>
            </a:r>
          </a:p>
          <a:p>
            <a:endParaRPr lang="en-GB" altLang="en-US" dirty="0" smtClean="0">
              <a:latin typeface="Arial" charset="0"/>
            </a:endParaRPr>
          </a:p>
          <a:p>
            <a:r>
              <a:rPr lang="en-GB" altLang="en-US" dirty="0" smtClean="0">
                <a:latin typeface="Arial" charset="0"/>
              </a:rPr>
              <a:t>CC Cabinet endorsed work on both franchising and enhanced partnership delivery options. The decision on the preferred option has been deferred until the Bus Services Bill is finalised and further analysis has been conducted into the options.  </a:t>
            </a:r>
            <a:r>
              <a:rPr lang="en-GB" altLang="en-US" dirty="0" smtClean="0">
                <a:solidFill>
                  <a:srgbClr val="000000"/>
                </a:solidFill>
                <a:latin typeface="Arial" charset="0"/>
              </a:rPr>
              <a:t>CC will work with operators to deliver the outcomes in partnership. If the partnership is unable to deliver the outcomes CC will take up the franchising powers.   CC will continue, in parallel with partnerships, to undertake due diligence on impacts &amp; benefits of franchising. Cabinet will decide if ultimately we pursue partnership or franchising.</a:t>
            </a:r>
          </a:p>
          <a:p>
            <a:endParaRPr lang="en-GB" altLang="en-US" dirty="0" smtClean="0">
              <a:latin typeface="Arial" charset="0"/>
            </a:endParaRPr>
          </a:p>
        </p:txBody>
      </p:sp>
      <p:sp>
        <p:nvSpPr>
          <p:cNvPr id="18436"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B7FE39E-54B9-4CAE-AF09-C295F9E20CAE}" type="slidenum">
              <a:rPr lang="en-GB" altLang="en-US" smtClean="0"/>
              <a:pPr eaLnBrk="1" hangingPunct="1">
                <a:spcBef>
                  <a:spcPct val="0"/>
                </a:spcBef>
              </a:pPr>
              <a:t>11</a:t>
            </a:fld>
            <a:endParaRPr lang="en-GB"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GB" dirty="0" smtClean="0"/>
              <a:t>A project Steering Group has been established and consists of representatives of:</a:t>
            </a:r>
          </a:p>
          <a:p>
            <a:pPr marL="171450" indent="-171450">
              <a:buFont typeface="Arial" panose="020B0604020202020204" pitchFamily="34" charset="0"/>
              <a:buChar char="•"/>
              <a:defRPr/>
            </a:pPr>
            <a:r>
              <a:rPr lang="en-GB" dirty="0" smtClean="0"/>
              <a:t>Bus operators (commercial and SME)</a:t>
            </a:r>
          </a:p>
          <a:p>
            <a:pPr marL="171450" indent="-171450">
              <a:buFont typeface="Arial" panose="020B0604020202020204" pitchFamily="34" charset="0"/>
              <a:buChar char="•"/>
              <a:defRPr/>
            </a:pPr>
            <a:r>
              <a:rPr lang="en-GB" dirty="0" smtClean="0"/>
              <a:t>Rail operator</a:t>
            </a:r>
          </a:p>
          <a:p>
            <a:pPr marL="171450" indent="-171450">
              <a:buFont typeface="Arial" panose="020B0604020202020204" pitchFamily="34" charset="0"/>
              <a:buChar char="•"/>
              <a:defRPr/>
            </a:pPr>
            <a:r>
              <a:rPr lang="en-GB" dirty="0" smtClean="0"/>
              <a:t>Transport Focus </a:t>
            </a:r>
          </a:p>
          <a:p>
            <a:pPr marL="171450" indent="-171450">
              <a:buFont typeface="Arial" panose="020B0604020202020204" pitchFamily="34" charset="0"/>
              <a:buChar char="•"/>
              <a:defRPr/>
            </a:pPr>
            <a:r>
              <a:rPr lang="en-GB" dirty="0" smtClean="0"/>
              <a:t>Local Transport Board</a:t>
            </a:r>
          </a:p>
          <a:p>
            <a:pPr marL="171450" indent="-171450">
              <a:buFont typeface="Arial" panose="020B0604020202020204" pitchFamily="34" charset="0"/>
              <a:buChar char="•"/>
              <a:defRPr/>
            </a:pPr>
            <a:r>
              <a:rPr lang="en-GB" dirty="0" smtClean="0"/>
              <a:t>Cornwall Council</a:t>
            </a:r>
          </a:p>
          <a:p>
            <a:pPr marL="171450" indent="-171450">
              <a:buFont typeface="Arial" panose="020B0604020202020204" pitchFamily="34" charset="0"/>
              <a:buChar char="•"/>
              <a:defRPr/>
            </a:pPr>
            <a:endParaRPr lang="en-GB" dirty="0" smtClean="0"/>
          </a:p>
          <a:p>
            <a:pPr>
              <a:buFont typeface="Arial" panose="020B0604020202020204" pitchFamily="34" charset="0"/>
              <a:buNone/>
              <a:defRPr/>
            </a:pPr>
            <a:r>
              <a:rPr lang="en-GB" dirty="0" smtClean="0"/>
              <a:t>We have also established reporting mechanisms with the PAC, Cabinet, Local Transport Board, Local Enterprise Partnership and with Government through the Devolution Deal team.</a:t>
            </a:r>
          </a:p>
          <a:p>
            <a:pPr>
              <a:buFont typeface="Arial" panose="020B0604020202020204" pitchFamily="34" charset="0"/>
              <a:buNone/>
              <a:defRPr/>
            </a:pPr>
            <a:endParaRPr lang="en-GB" dirty="0" smtClean="0"/>
          </a:p>
          <a:p>
            <a:pPr>
              <a:buFont typeface="Arial" panose="020B0604020202020204" pitchFamily="34" charset="0"/>
              <a:buNone/>
              <a:defRPr/>
            </a:pPr>
            <a:r>
              <a:rPr lang="en-GB" dirty="0" smtClean="0"/>
              <a:t>An Evidence Base has been established consisting of:</a:t>
            </a:r>
          </a:p>
          <a:p>
            <a:pPr>
              <a:buFont typeface="Arial" panose="020B0604020202020204" pitchFamily="34" charset="0"/>
              <a:buNone/>
              <a:defRPr/>
            </a:pPr>
            <a:endParaRPr lang="en-GB" dirty="0" smtClean="0"/>
          </a:p>
          <a:p>
            <a:pPr marL="171450" indent="-171450">
              <a:buFont typeface="Arial" panose="020B0604020202020204" pitchFamily="34" charset="0"/>
              <a:buChar char="•"/>
              <a:defRPr/>
            </a:pPr>
            <a:r>
              <a:rPr lang="en-GB" altLang="en-US" dirty="0" smtClean="0"/>
              <a:t>Network &amp; service review – identifying the key elements of the existing network, examination of frequency and geographical coverage</a:t>
            </a:r>
          </a:p>
          <a:p>
            <a:pPr marL="171450" indent="-171450">
              <a:buFont typeface="Arial" panose="020B0604020202020204" pitchFamily="34" charset="0"/>
              <a:buChar char="•"/>
              <a:defRPr/>
            </a:pPr>
            <a:r>
              <a:rPr lang="en-GB" dirty="0" smtClean="0"/>
              <a:t>completion of the Countywide infrastructure audit, including bus and rail stations</a:t>
            </a:r>
          </a:p>
          <a:p>
            <a:pPr marL="171450" indent="-171450">
              <a:buFont typeface="Arial" panose="020B0604020202020204" pitchFamily="34" charset="0"/>
              <a:buChar char="•"/>
              <a:defRPr/>
            </a:pPr>
            <a:r>
              <a:rPr lang="en-GB" dirty="0" smtClean="0"/>
              <a:t>Roadside Infrastructure audit and completion of work with town and parish councils to determine the ownership and maintenance of on-street infrastructure</a:t>
            </a:r>
            <a:endParaRPr lang="en-GB" altLang="en-US" dirty="0" smtClean="0"/>
          </a:p>
          <a:p>
            <a:pPr marL="171450" indent="-171450">
              <a:buFont typeface="Arial" panose="020B0604020202020204" pitchFamily="34" charset="0"/>
              <a:buChar char="•"/>
              <a:defRPr/>
            </a:pPr>
            <a:r>
              <a:rPr lang="en-GB" altLang="en-US" dirty="0" smtClean="0"/>
              <a:t>Market research – workshops and surveys were undertaken with users and non users to gain a better insight into people’s understanding and satisfaction with the current network</a:t>
            </a:r>
          </a:p>
          <a:p>
            <a:pPr marL="171450" indent="-171450">
              <a:buFont typeface="Arial" panose="020B0604020202020204" pitchFamily="34" charset="0"/>
              <a:buChar char="•"/>
              <a:defRPr/>
            </a:pPr>
            <a:r>
              <a:rPr lang="en-GB" altLang="en-US" dirty="0" smtClean="0"/>
              <a:t>Socio-demographic profile – using the survey results we have developed profile of existing bus users and those with the most potential to use bus services in future</a:t>
            </a:r>
          </a:p>
          <a:p>
            <a:pPr marL="171450" indent="-171450">
              <a:buFont typeface="Arial" panose="020B0604020202020204" pitchFamily="34" charset="0"/>
              <a:buChar char="•"/>
              <a:defRPr/>
            </a:pPr>
            <a:r>
              <a:rPr lang="en-GB" altLang="en-US" dirty="0" smtClean="0"/>
              <a:t>On bus Origin – Destination surveys were undertaken to better understand passengers’ travel patterns and journey purpose</a:t>
            </a:r>
          </a:p>
          <a:p>
            <a:pPr marL="171450" indent="-171450">
              <a:buFont typeface="Arial" panose="020B0604020202020204" pitchFamily="34" charset="0"/>
              <a:buChar char="•"/>
              <a:defRPr/>
            </a:pPr>
            <a:r>
              <a:rPr lang="en-GB" altLang="en-US" dirty="0" smtClean="0"/>
              <a:t>Development of web/GIS portal that displays the above information in a series of layers </a:t>
            </a:r>
          </a:p>
          <a:p>
            <a:pPr marL="171450" indent="-171450">
              <a:buFont typeface="Arial" panose="020B0604020202020204" pitchFamily="34" charset="0"/>
              <a:buChar char="•"/>
              <a:defRPr/>
            </a:pPr>
            <a:r>
              <a:rPr lang="en-GB" altLang="en-US" dirty="0" smtClean="0"/>
              <a:t>Bus Network Plan – is underway that uses this evidence base to begin to develop the key principles if the new network </a:t>
            </a:r>
          </a:p>
          <a:p>
            <a:pPr>
              <a:buFont typeface="Arial" panose="020B0604020202020204" pitchFamily="34" charset="0"/>
              <a:buNone/>
              <a:defRPr/>
            </a:pPr>
            <a:endParaRPr lang="en-GB" altLang="en-US" dirty="0" smtClean="0"/>
          </a:p>
        </p:txBody>
      </p:sp>
      <p:sp>
        <p:nvSpPr>
          <p:cNvPr id="19460"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C346240-E40F-4D6C-B47A-E8003BB1ABC1}" type="slidenum">
              <a:rPr lang="en-GB" altLang="en-US" smtClean="0"/>
              <a:pPr eaLnBrk="1" hangingPunct="1">
                <a:spcBef>
                  <a:spcPct val="0"/>
                </a:spcBef>
              </a:pPr>
              <a:t>12</a:t>
            </a:fld>
            <a:endParaRPr lang="en-GB"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GB" dirty="0" smtClean="0"/>
              <a:t>In terms of delivery:</a:t>
            </a:r>
          </a:p>
          <a:p>
            <a:pPr>
              <a:defRPr/>
            </a:pPr>
            <a:endParaRPr lang="en-GB" dirty="0" smtClean="0"/>
          </a:p>
          <a:p>
            <a:pPr marL="171450" indent="-171450">
              <a:buFont typeface="Arial" panose="020B0604020202020204" pitchFamily="34" charset="0"/>
              <a:buChar char="•"/>
              <a:defRPr/>
            </a:pPr>
            <a:r>
              <a:rPr lang="en-GB" altLang="en-US" dirty="0" smtClean="0"/>
              <a:t>‘Showcase corridors’ have been identified for pilot schemes –14/18, U1/2, 11/11A. Operators have committed to putting new vehicles on these routes to significantly improve their appeal to the public.  30 new double deck vehicles have been purchased by First </a:t>
            </a:r>
            <a:r>
              <a:rPr lang="en-GB" altLang="en-US" dirty="0" err="1" smtClean="0"/>
              <a:t>Kernow</a:t>
            </a:r>
            <a:r>
              <a:rPr lang="en-GB" altLang="en-US" dirty="0" smtClean="0"/>
              <a:t> and put into service on the 14/18 (now T1/T2) and U1/U2.  They have new branding, </a:t>
            </a:r>
            <a:r>
              <a:rPr lang="en-GB" altLang="en-US" dirty="0" err="1" smtClean="0"/>
              <a:t>WiFi</a:t>
            </a:r>
            <a:r>
              <a:rPr lang="en-GB" altLang="en-US" dirty="0" smtClean="0"/>
              <a:t> and USB charging points and lounge-style seating upstairs.  In partnership with the operators we will be upgrading the infrastructure on these routes and expanding the real time information.</a:t>
            </a:r>
          </a:p>
          <a:p>
            <a:pPr marL="171450" indent="-171450">
              <a:buFont typeface="Arial" panose="020B0604020202020204" pitchFamily="34" charset="0"/>
              <a:buChar char="•"/>
              <a:defRPr/>
            </a:pPr>
            <a:r>
              <a:rPr lang="en-GB" dirty="0" smtClean="0"/>
              <a:t>CC has organised and facilitated a number of small vehicle trials for operators who run them on supported services. Feedback was taken from the operators and service users on the 9 different types to vehicles trialled which will inform the forthcoming purchase strategy.</a:t>
            </a:r>
            <a:endParaRPr lang="en-GB" altLang="en-US" dirty="0" smtClean="0"/>
          </a:p>
          <a:p>
            <a:pPr marL="171450" indent="-171450">
              <a:buFont typeface="Arial" panose="020B0604020202020204" pitchFamily="34" charset="0"/>
              <a:buChar char="•"/>
              <a:defRPr/>
            </a:pPr>
            <a:r>
              <a:rPr lang="en-GB" altLang="en-US" dirty="0" smtClean="0"/>
              <a:t>On street infrastructure  –</a:t>
            </a:r>
          </a:p>
          <a:p>
            <a:pPr marL="628650" lvl="1" indent="-171450">
              <a:buFont typeface="Arial" panose="020B0604020202020204" pitchFamily="34" charset="0"/>
              <a:buChar char="•"/>
              <a:defRPr/>
            </a:pPr>
            <a:r>
              <a:rPr lang="en-GB" altLang="en-US" dirty="0" smtClean="0"/>
              <a:t>Upgrade of existing RTPI displays</a:t>
            </a:r>
          </a:p>
          <a:p>
            <a:pPr marL="628650" lvl="1" indent="-171450">
              <a:buFont typeface="Arial" panose="020B0604020202020204" pitchFamily="34" charset="0"/>
              <a:buChar char="•"/>
              <a:defRPr/>
            </a:pPr>
            <a:r>
              <a:rPr lang="en-GB" dirty="0" smtClean="0"/>
              <a:t>Trial of solar RTPI sign and digital timetable</a:t>
            </a:r>
          </a:p>
          <a:p>
            <a:pPr marL="628650" lvl="1" indent="-171450">
              <a:buFont typeface="Arial" panose="020B0604020202020204" pitchFamily="34" charset="0"/>
              <a:buChar char="•"/>
              <a:defRPr/>
            </a:pPr>
            <a:r>
              <a:rPr lang="en-GB" dirty="0" smtClean="0"/>
              <a:t>Trial of totem display units (large, integrated LED displays) that will show public transport times and information</a:t>
            </a:r>
          </a:p>
          <a:p>
            <a:pPr marL="628650" lvl="1" indent="-171450">
              <a:buFont typeface="Arial" panose="020B0604020202020204" pitchFamily="34" charset="0"/>
              <a:buChar char="•"/>
              <a:defRPr/>
            </a:pPr>
            <a:r>
              <a:rPr lang="en-GB" dirty="0" smtClean="0"/>
              <a:t>Transport Infrastructure Design Guide approved by the Transport Policy Advisory Committee in September with the aim of standardising the range and style of shelters and infrastructure</a:t>
            </a:r>
            <a:endParaRPr lang="en-GB" altLang="en-US" dirty="0" smtClean="0"/>
          </a:p>
          <a:p>
            <a:pPr>
              <a:defRPr/>
            </a:pPr>
            <a:endParaRPr lang="en-GB" dirty="0"/>
          </a:p>
        </p:txBody>
      </p:sp>
      <p:sp>
        <p:nvSpPr>
          <p:cNvPr id="20484"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CDD4C25-7D9C-4F44-A789-05910E4BF674}" type="slidenum">
              <a:rPr lang="en-GB" altLang="en-US" smtClean="0"/>
              <a:pPr eaLnBrk="1" hangingPunct="1">
                <a:spcBef>
                  <a:spcPct val="0"/>
                </a:spcBef>
              </a:pPr>
              <a:t>13</a:t>
            </a:fld>
            <a:endParaRPr lang="en-GB"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GB" dirty="0" smtClean="0"/>
              <a:t>A project Steering Group has been established and consists of representatives of:</a:t>
            </a:r>
          </a:p>
          <a:p>
            <a:pPr marL="171450" indent="-171450">
              <a:buFont typeface="Arial" panose="020B0604020202020204" pitchFamily="34" charset="0"/>
              <a:buChar char="•"/>
              <a:defRPr/>
            </a:pPr>
            <a:r>
              <a:rPr lang="en-GB" dirty="0" smtClean="0"/>
              <a:t>Bus operators (commercial and SME)</a:t>
            </a:r>
          </a:p>
          <a:p>
            <a:pPr marL="171450" indent="-171450">
              <a:buFont typeface="Arial" panose="020B0604020202020204" pitchFamily="34" charset="0"/>
              <a:buChar char="•"/>
              <a:defRPr/>
            </a:pPr>
            <a:r>
              <a:rPr lang="en-GB" dirty="0" smtClean="0"/>
              <a:t>Rail operator</a:t>
            </a:r>
          </a:p>
          <a:p>
            <a:pPr marL="171450" indent="-171450">
              <a:buFont typeface="Arial" panose="020B0604020202020204" pitchFamily="34" charset="0"/>
              <a:buChar char="•"/>
              <a:defRPr/>
            </a:pPr>
            <a:r>
              <a:rPr lang="en-GB" dirty="0" smtClean="0"/>
              <a:t>Transport Focus </a:t>
            </a:r>
          </a:p>
          <a:p>
            <a:pPr marL="171450" indent="-171450">
              <a:buFont typeface="Arial" panose="020B0604020202020204" pitchFamily="34" charset="0"/>
              <a:buChar char="•"/>
              <a:defRPr/>
            </a:pPr>
            <a:r>
              <a:rPr lang="en-GB" dirty="0" smtClean="0"/>
              <a:t>Local Transport Board</a:t>
            </a:r>
          </a:p>
          <a:p>
            <a:pPr marL="171450" indent="-171450">
              <a:buFont typeface="Arial" panose="020B0604020202020204" pitchFamily="34" charset="0"/>
              <a:buChar char="•"/>
              <a:defRPr/>
            </a:pPr>
            <a:r>
              <a:rPr lang="en-GB" dirty="0" smtClean="0"/>
              <a:t>Cornwall Council</a:t>
            </a:r>
          </a:p>
          <a:p>
            <a:pPr marL="171450" indent="-171450">
              <a:buFont typeface="Arial" panose="020B0604020202020204" pitchFamily="34" charset="0"/>
              <a:buChar char="•"/>
              <a:defRPr/>
            </a:pPr>
            <a:endParaRPr lang="en-GB" dirty="0" smtClean="0"/>
          </a:p>
          <a:p>
            <a:pPr>
              <a:buFont typeface="Arial" panose="020B0604020202020204" pitchFamily="34" charset="0"/>
              <a:buNone/>
              <a:defRPr/>
            </a:pPr>
            <a:r>
              <a:rPr lang="en-GB" dirty="0" smtClean="0"/>
              <a:t>We have also established reporting mechanisms with the PAC, Cabinet, Local Transport Board, Local Enterprise Partnership and with Government through the Devolution Deal team.</a:t>
            </a:r>
          </a:p>
          <a:p>
            <a:pPr>
              <a:buFont typeface="Arial" panose="020B0604020202020204" pitchFamily="34" charset="0"/>
              <a:buNone/>
              <a:defRPr/>
            </a:pPr>
            <a:endParaRPr lang="en-GB" dirty="0" smtClean="0"/>
          </a:p>
          <a:p>
            <a:pPr>
              <a:buFont typeface="Arial" panose="020B0604020202020204" pitchFamily="34" charset="0"/>
              <a:buNone/>
              <a:defRPr/>
            </a:pPr>
            <a:r>
              <a:rPr lang="en-GB" dirty="0" smtClean="0"/>
              <a:t>An Evidence Base has been established consisting of:</a:t>
            </a:r>
          </a:p>
          <a:p>
            <a:pPr>
              <a:buFont typeface="Arial" panose="020B0604020202020204" pitchFamily="34" charset="0"/>
              <a:buNone/>
              <a:defRPr/>
            </a:pPr>
            <a:endParaRPr lang="en-GB" dirty="0" smtClean="0"/>
          </a:p>
          <a:p>
            <a:pPr marL="171450" indent="-171450">
              <a:buFont typeface="Arial" panose="020B0604020202020204" pitchFamily="34" charset="0"/>
              <a:buChar char="•"/>
              <a:defRPr/>
            </a:pPr>
            <a:r>
              <a:rPr lang="en-GB" altLang="en-US" dirty="0" smtClean="0"/>
              <a:t>Network &amp; service review – identifying the key elements of the existing network, examination of frequency and geographical coverage</a:t>
            </a:r>
          </a:p>
          <a:p>
            <a:pPr marL="171450" indent="-171450">
              <a:buFont typeface="Arial" panose="020B0604020202020204" pitchFamily="34" charset="0"/>
              <a:buChar char="•"/>
              <a:defRPr/>
            </a:pPr>
            <a:r>
              <a:rPr lang="en-GB" dirty="0" smtClean="0"/>
              <a:t>completion of the Countywide infrastructure audit, including bus and rail stations</a:t>
            </a:r>
          </a:p>
          <a:p>
            <a:pPr marL="171450" indent="-171450">
              <a:buFont typeface="Arial" panose="020B0604020202020204" pitchFamily="34" charset="0"/>
              <a:buChar char="•"/>
              <a:defRPr/>
            </a:pPr>
            <a:r>
              <a:rPr lang="en-GB" dirty="0" smtClean="0"/>
              <a:t>Roadside Infrastructure audit and completion of work with town and parish councils to determine the ownership and maintenance of on-street infrastructure</a:t>
            </a:r>
            <a:endParaRPr lang="en-GB" altLang="en-US" dirty="0" smtClean="0"/>
          </a:p>
          <a:p>
            <a:pPr marL="171450" indent="-171450">
              <a:buFont typeface="Arial" panose="020B0604020202020204" pitchFamily="34" charset="0"/>
              <a:buChar char="•"/>
              <a:defRPr/>
            </a:pPr>
            <a:r>
              <a:rPr lang="en-GB" altLang="en-US" dirty="0" smtClean="0"/>
              <a:t>Market research – workshops and surveys were undertaken with users and non users to gain a better insight into people’s understanding and satisfaction with the current network</a:t>
            </a:r>
          </a:p>
          <a:p>
            <a:pPr marL="171450" indent="-171450">
              <a:buFont typeface="Arial" panose="020B0604020202020204" pitchFamily="34" charset="0"/>
              <a:buChar char="•"/>
              <a:defRPr/>
            </a:pPr>
            <a:r>
              <a:rPr lang="en-GB" altLang="en-US" dirty="0" smtClean="0"/>
              <a:t>Socio-demographic profile – using the survey results we have developed profile of existing bus users and those with the most potential to use bus services in future</a:t>
            </a:r>
          </a:p>
          <a:p>
            <a:pPr marL="171450" indent="-171450">
              <a:buFont typeface="Arial" panose="020B0604020202020204" pitchFamily="34" charset="0"/>
              <a:buChar char="•"/>
              <a:defRPr/>
            </a:pPr>
            <a:r>
              <a:rPr lang="en-GB" altLang="en-US" dirty="0" smtClean="0"/>
              <a:t>On bus Origin – Destination surveys were undertaken to better understand passengers’ travel patterns and journey purpose</a:t>
            </a:r>
          </a:p>
          <a:p>
            <a:pPr marL="171450" indent="-171450">
              <a:buFont typeface="Arial" panose="020B0604020202020204" pitchFamily="34" charset="0"/>
              <a:buChar char="•"/>
              <a:defRPr/>
            </a:pPr>
            <a:r>
              <a:rPr lang="en-GB" altLang="en-US" dirty="0" smtClean="0"/>
              <a:t>Development of web/GIS portal that displays the above information in a series of layers </a:t>
            </a:r>
          </a:p>
          <a:p>
            <a:pPr marL="171450" indent="-171450">
              <a:buFont typeface="Arial" panose="020B0604020202020204" pitchFamily="34" charset="0"/>
              <a:buChar char="•"/>
              <a:defRPr/>
            </a:pPr>
            <a:r>
              <a:rPr lang="en-GB" altLang="en-US" dirty="0" smtClean="0"/>
              <a:t>Bus Network Plan – is underway that uses this evidence base to begin to develop the key principles if the new network </a:t>
            </a:r>
          </a:p>
          <a:p>
            <a:pPr>
              <a:buFont typeface="Arial" panose="020B0604020202020204" pitchFamily="34" charset="0"/>
              <a:buNone/>
              <a:defRPr/>
            </a:pPr>
            <a:endParaRPr lang="en-GB" altLang="en-US" dirty="0" smtClean="0"/>
          </a:p>
        </p:txBody>
      </p:sp>
      <p:sp>
        <p:nvSpPr>
          <p:cNvPr id="19460"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C346240-E40F-4D6C-B47A-E8003BB1ABC1}" type="slidenum">
              <a:rPr lang="en-GB" altLang="en-US" smtClean="0"/>
              <a:pPr eaLnBrk="1" hangingPunct="1">
                <a:spcBef>
                  <a:spcPct val="0"/>
                </a:spcBef>
              </a:pPr>
              <a:t>14</a:t>
            </a:fld>
            <a:endParaRPr lang="en-GB"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GB" altLang="en-US" dirty="0" smtClean="0"/>
              <a:t>Cloud Amber Intelligent Transport System procured – this is the system that will drive the communication across the network with traffic signals and vehicles, provide the real time transport feeds to on street and online displays and will collate this data to enable efficient monitoring of the network’s performance  </a:t>
            </a:r>
          </a:p>
          <a:p>
            <a:pPr marL="171450" indent="-171450">
              <a:buFont typeface="Arial" panose="020B0604020202020204" pitchFamily="34" charset="0"/>
              <a:buChar char="•"/>
              <a:defRPr/>
            </a:pPr>
            <a:r>
              <a:rPr lang="en-GB" altLang="en-US" dirty="0" smtClean="0"/>
              <a:t>E-ticketing trialled with Scholars at Wadebridge School – smart</a:t>
            </a:r>
            <a:r>
              <a:rPr lang="en-GB" dirty="0" smtClean="0">
                <a:latin typeface="Verdana" panose="020B0604030504040204" pitchFamily="34" charset="0"/>
                <a:ea typeface="Verdana" panose="020B0604030504040204" pitchFamily="34" charset="0"/>
                <a:cs typeface="Verdana" panose="020B0604030504040204" pitchFamily="34" charset="0"/>
              </a:rPr>
              <a:t>card and mobile phone app (Proof of Concept)</a:t>
            </a:r>
          </a:p>
          <a:p>
            <a:pPr marL="171450" indent="-171450">
              <a:buFont typeface="Arial" panose="020B0604020202020204" pitchFamily="34" charset="0"/>
              <a:buChar char="•"/>
              <a:defRPr/>
            </a:pPr>
            <a:r>
              <a:rPr lang="en-GB" dirty="0" smtClean="0"/>
              <a:t>A Transport mobile application is currently in development and will build on applications that are already available, but include Total Journey Planning for all transport modes, compare benefits for using public transport and provide offers/ discounts from local businesses. </a:t>
            </a:r>
          </a:p>
          <a:p>
            <a:pPr marL="171450" indent="-171450">
              <a:buFont typeface="Arial" panose="020B0604020202020204" pitchFamily="34" charset="0"/>
              <a:buChar char="•"/>
              <a:defRPr/>
            </a:pPr>
            <a:r>
              <a:rPr lang="en-GB" altLang="en-US" dirty="0" smtClean="0"/>
              <a:t>Audio stop announcements are being trialled on the Park for Truro park and ride service</a:t>
            </a:r>
          </a:p>
          <a:p>
            <a:pPr marL="171450" indent="-171450">
              <a:buFont typeface="Arial" panose="020B0604020202020204" pitchFamily="34" charset="0"/>
              <a:buChar char="•"/>
              <a:defRPr/>
            </a:pPr>
            <a:r>
              <a:rPr lang="en-GB" altLang="en-US" dirty="0" smtClean="0"/>
              <a:t>Air quality monitoring has been rolled out in identified AQMAs</a:t>
            </a:r>
          </a:p>
          <a:p>
            <a:pPr marL="171450" indent="-171450">
              <a:buFont typeface="Arial" panose="020B0604020202020204" pitchFamily="34" charset="0"/>
              <a:buChar char="•"/>
              <a:defRPr/>
            </a:pPr>
            <a:r>
              <a:rPr lang="en-GB" altLang="en-US" dirty="0" smtClean="0"/>
              <a:t>Stage 1 – Brand identification completed</a:t>
            </a:r>
          </a:p>
          <a:p>
            <a:pPr>
              <a:defRPr/>
            </a:pPr>
            <a:endParaRPr lang="en-GB" altLang="en-US" dirty="0" smtClean="0"/>
          </a:p>
          <a:p>
            <a:pPr>
              <a:defRPr/>
            </a:pPr>
            <a:endParaRPr lang="en-GB" dirty="0"/>
          </a:p>
        </p:txBody>
      </p:sp>
      <p:sp>
        <p:nvSpPr>
          <p:cNvPr id="21508"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908327E-10D1-4B6A-B642-0C782C797036}" type="slidenum">
              <a:rPr lang="en-GB" altLang="en-US" smtClean="0"/>
              <a:pPr eaLnBrk="1" hangingPunct="1">
                <a:spcBef>
                  <a:spcPct val="0"/>
                </a:spcBef>
              </a:pPr>
              <a:t>15</a:t>
            </a:fld>
            <a:endParaRPr lang="en-GB"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r>
              <a:rPr lang="en-GB" altLang="en-US" smtClean="0">
                <a:latin typeface="Arial" charset="0"/>
              </a:rPr>
              <a:t>On street displays will commonly be 28” TFT display which has the ability to display 3 lines of departure information.   Screens will also have the ability to accommodate service information messages e.g. to advise customers of an incident, change of route etc. </a:t>
            </a:r>
          </a:p>
          <a:p>
            <a:endParaRPr lang="en-GB" altLang="en-US" smtClean="0">
              <a:latin typeface="Arial" charset="0"/>
            </a:endParaRPr>
          </a:p>
          <a:p>
            <a:r>
              <a:rPr lang="en-GB" altLang="en-US" smtClean="0">
                <a:latin typeface="Arial" charset="0"/>
              </a:rPr>
              <a:t>Interactive Totems, including Ticketing Totems will be strategically placed at key bus stops to provide opportunity for bus/rail integration. </a:t>
            </a:r>
          </a:p>
          <a:p>
            <a:endParaRPr lang="en-GB" altLang="en-US" smtClean="0">
              <a:latin typeface="Arial" charset="0"/>
            </a:endParaRPr>
          </a:p>
          <a:p>
            <a:r>
              <a:rPr lang="en-GB" altLang="en-US" smtClean="0">
                <a:latin typeface="Arial" charset="0"/>
              </a:rPr>
              <a:t>TFT summary displays to be located at rail/bus stations which will have the ability to display both bus and rail live departure information. </a:t>
            </a:r>
          </a:p>
          <a:p>
            <a:endParaRPr lang="en-GB" altLang="en-US" smtClean="0">
              <a:latin typeface="Arial" charset="0"/>
            </a:endParaRPr>
          </a:p>
          <a:p>
            <a:r>
              <a:rPr lang="en-GB" altLang="en-US" smtClean="0">
                <a:latin typeface="Arial" charset="0"/>
              </a:rPr>
              <a:t>All TFT screens will be capable of accommodating advertising for income generation to help offset operational and maintenance costs. </a:t>
            </a:r>
          </a:p>
          <a:p>
            <a:endParaRPr lang="en-GB" altLang="en-US" smtClean="0">
              <a:latin typeface="Arial" charset="0"/>
            </a:endParaRPr>
          </a:p>
        </p:txBody>
      </p:sp>
      <p:sp>
        <p:nvSpPr>
          <p:cNvPr id="22532"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AB4E5DF-F511-409D-822A-10DAEC1B6D3F}" type="slidenum">
              <a:rPr lang="en-GB" altLang="en-US" smtClean="0"/>
              <a:pPr eaLnBrk="1" hangingPunct="1">
                <a:spcBef>
                  <a:spcPct val="0"/>
                </a:spcBef>
              </a:pPr>
              <a:t>16</a:t>
            </a:fld>
            <a:endParaRPr lang="en-GB"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r>
              <a:rPr lang="en-US" altLang="en-US" smtClean="0">
                <a:latin typeface="Arial" charset="0"/>
              </a:rPr>
              <a:t>CC have produced a new Infrastructure Design Guide which sets out the minimum standards and the types of transport infrastructure to be used on the network. </a:t>
            </a:r>
          </a:p>
          <a:p>
            <a:endParaRPr lang="en-US" altLang="en-US" smtClean="0">
              <a:latin typeface="Arial" charset="0"/>
            </a:endParaRPr>
          </a:p>
          <a:p>
            <a:r>
              <a:rPr lang="en-US" altLang="en-US" smtClean="0">
                <a:latin typeface="Arial" charset="0"/>
              </a:rPr>
              <a:t>Shelters will now commonly be constructed of stainless steel with toughened safety glass for greater longevity and ease of maintenance. </a:t>
            </a:r>
          </a:p>
          <a:p>
            <a:endParaRPr lang="en-US" altLang="en-US" smtClean="0">
              <a:latin typeface="Arial" charset="0"/>
            </a:endParaRPr>
          </a:p>
          <a:p>
            <a:r>
              <a:rPr lang="en-US" altLang="en-US" smtClean="0">
                <a:latin typeface="Arial" charset="0"/>
              </a:rPr>
              <a:t>New shelters will, where required, come RTPI ready to accommodate 28” TFT displays. </a:t>
            </a:r>
          </a:p>
          <a:p>
            <a:endParaRPr lang="en-US" altLang="en-US" smtClean="0">
              <a:latin typeface="Arial" charset="0"/>
            </a:endParaRPr>
          </a:p>
          <a:p>
            <a:r>
              <a:rPr lang="en-US" altLang="en-US" smtClean="0">
                <a:latin typeface="Arial" charset="0"/>
              </a:rPr>
              <a:t>Shelters will also accommodate flag brackets and timetable cases thus reducing the need for additional items of street furniture as bus stop poles. </a:t>
            </a:r>
          </a:p>
          <a:p>
            <a:endParaRPr lang="en-US" altLang="en-US" smtClean="0">
              <a:latin typeface="Arial" charset="0"/>
            </a:endParaRPr>
          </a:p>
          <a:p>
            <a:r>
              <a:rPr lang="en-US" altLang="en-US" smtClean="0">
                <a:latin typeface="Arial" charset="0"/>
              </a:rPr>
              <a:t>To help ensure new assets are well looked after and maintained from installation, we will be looking for shelters to accommodate advertising panels for income generation to offset costs. </a:t>
            </a:r>
          </a:p>
          <a:p>
            <a:endParaRPr lang="en-US" altLang="en-US" smtClean="0">
              <a:latin typeface="Arial" charset="0"/>
            </a:endParaRPr>
          </a:p>
          <a:p>
            <a:r>
              <a:rPr lang="en-US" altLang="en-US" smtClean="0">
                <a:latin typeface="Arial" charset="0"/>
              </a:rPr>
              <a:t>A new county wide cleaning and maintenance program is to be established which will ensure frequent cleaning and safety checks of bus shelters.  An on call and response service will also be setup to tackle vandalism and restore assets. </a:t>
            </a:r>
          </a:p>
          <a:p>
            <a:endParaRPr lang="en-US" altLang="en-US" smtClean="0">
              <a:latin typeface="Arial" charset="0"/>
            </a:endParaRPr>
          </a:p>
          <a:p>
            <a:r>
              <a:rPr lang="en-US" altLang="en-US" smtClean="0">
                <a:latin typeface="Arial" charset="0"/>
              </a:rPr>
              <a:t>Colour of mid rail and roof trip is customizable and can be changed (subject to agreement with PTU) to integrate with existing transport infrastrucuture. </a:t>
            </a:r>
          </a:p>
        </p:txBody>
      </p:sp>
      <p:sp>
        <p:nvSpPr>
          <p:cNvPr id="23556" name="Slide Number Placeholder 3"/>
          <p:cNvSpPr>
            <a:spLocks noGrp="1"/>
          </p:cNvSpPr>
          <p:nvPr>
            <p:ph type="sldNum" sz="quarter" idx="5"/>
          </p:nvPr>
        </p:nvSpPr>
        <p:spPr>
          <a:noFill/>
        </p:spPr>
        <p:txBody>
          <a:bodyPr/>
          <a:lstStyle>
            <a:lvl1pPr defTabSz="930275" eaLnBrk="0" hangingPunct="0">
              <a:spcBef>
                <a:spcPct val="30000"/>
              </a:spcBef>
              <a:defRPr sz="1200">
                <a:solidFill>
                  <a:schemeClr val="tx1"/>
                </a:solidFill>
                <a:latin typeface="Arial" charset="0"/>
              </a:defRPr>
            </a:lvl1pPr>
            <a:lvl2pPr marL="742950" indent="-285750" defTabSz="930275" eaLnBrk="0" hangingPunct="0">
              <a:spcBef>
                <a:spcPct val="30000"/>
              </a:spcBef>
              <a:defRPr sz="1200">
                <a:solidFill>
                  <a:schemeClr val="tx1"/>
                </a:solidFill>
                <a:latin typeface="Arial" charset="0"/>
              </a:defRPr>
            </a:lvl2pPr>
            <a:lvl3pPr marL="1143000" indent="-228600" defTabSz="930275" eaLnBrk="0" hangingPunct="0">
              <a:spcBef>
                <a:spcPct val="30000"/>
              </a:spcBef>
              <a:defRPr sz="1200">
                <a:solidFill>
                  <a:schemeClr val="tx1"/>
                </a:solidFill>
                <a:latin typeface="Arial" charset="0"/>
              </a:defRPr>
            </a:lvl3pPr>
            <a:lvl4pPr marL="1600200" indent="-228600" defTabSz="930275" eaLnBrk="0" hangingPunct="0">
              <a:spcBef>
                <a:spcPct val="30000"/>
              </a:spcBef>
              <a:defRPr sz="1200">
                <a:solidFill>
                  <a:schemeClr val="tx1"/>
                </a:solidFill>
                <a:latin typeface="Arial" charset="0"/>
              </a:defRPr>
            </a:lvl4pPr>
            <a:lvl5pPr marL="2057400" indent="-228600" defTabSz="930275" eaLnBrk="0" hangingPunct="0">
              <a:spcBef>
                <a:spcPct val="30000"/>
              </a:spcBef>
              <a:defRPr sz="1200">
                <a:solidFill>
                  <a:schemeClr val="tx1"/>
                </a:solidFill>
                <a:latin typeface="Arial" charset="0"/>
              </a:defRPr>
            </a:lvl5pPr>
            <a:lvl6pPr marL="2514600" indent="-228600" defTabSz="930275" eaLnBrk="0" fontAlgn="base" hangingPunct="0">
              <a:spcBef>
                <a:spcPct val="30000"/>
              </a:spcBef>
              <a:spcAft>
                <a:spcPct val="0"/>
              </a:spcAft>
              <a:defRPr sz="1200">
                <a:solidFill>
                  <a:schemeClr val="tx1"/>
                </a:solidFill>
                <a:latin typeface="Arial" charset="0"/>
              </a:defRPr>
            </a:lvl6pPr>
            <a:lvl7pPr marL="2971800" indent="-228600" defTabSz="930275" eaLnBrk="0" fontAlgn="base" hangingPunct="0">
              <a:spcBef>
                <a:spcPct val="30000"/>
              </a:spcBef>
              <a:spcAft>
                <a:spcPct val="0"/>
              </a:spcAft>
              <a:defRPr sz="1200">
                <a:solidFill>
                  <a:schemeClr val="tx1"/>
                </a:solidFill>
                <a:latin typeface="Arial" charset="0"/>
              </a:defRPr>
            </a:lvl7pPr>
            <a:lvl8pPr marL="3429000" indent="-228600" defTabSz="930275" eaLnBrk="0" fontAlgn="base" hangingPunct="0">
              <a:spcBef>
                <a:spcPct val="30000"/>
              </a:spcBef>
              <a:spcAft>
                <a:spcPct val="0"/>
              </a:spcAft>
              <a:defRPr sz="1200">
                <a:solidFill>
                  <a:schemeClr val="tx1"/>
                </a:solidFill>
                <a:latin typeface="Arial" charset="0"/>
              </a:defRPr>
            </a:lvl8pPr>
            <a:lvl9pPr marL="3886200" indent="-228600" defTabSz="9302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B3E0D30-C549-4C97-A1F1-C9D011B53994}" type="slidenum">
              <a:rPr lang="en-GB" altLang="en-US" smtClean="0"/>
              <a:pPr eaLnBrk="1" hangingPunct="1">
                <a:spcBef>
                  <a:spcPct val="0"/>
                </a:spcBef>
              </a:pPr>
              <a:t>17</a:t>
            </a:fld>
            <a:endParaRPr lang="en-GB"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19</a:t>
            </a:fld>
            <a:endParaRPr lang="en-GB" altLang="en-US"/>
          </a:p>
        </p:txBody>
      </p:sp>
    </p:spTree>
    <p:extLst>
      <p:ext uri="{BB962C8B-B14F-4D97-AF65-F5344CB8AC3E}">
        <p14:creationId xmlns:p14="http://schemas.microsoft.com/office/powerpoint/2010/main" val="251770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fld id="{389B8533-D1B5-4F4E-A482-0D2B7B67CB2F}" type="slidenum">
              <a:rPr lang="en-GB" altLang="en-US" smtClean="0"/>
              <a:pPr/>
              <a:t>20</a:t>
            </a:fld>
            <a:endParaRPr lang="en-GB" altLang="en-US"/>
          </a:p>
        </p:txBody>
      </p:sp>
    </p:spTree>
    <p:extLst>
      <p:ext uri="{BB962C8B-B14F-4D97-AF65-F5344CB8AC3E}">
        <p14:creationId xmlns:p14="http://schemas.microsoft.com/office/powerpoint/2010/main" val="251770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853"/>
            <a:ext cx="7772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13628"/>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237380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6995" y="1919522"/>
            <a:ext cx="5613173" cy="2303462"/>
          </a:xfrm>
        </p:spPr>
        <p:txBody>
          <a:bodyPr/>
          <a:lstStyle/>
          <a:p>
            <a:r>
              <a:rPr lang="en-US" smtClean="0"/>
              <a:t>Click to edit Master title style</a:t>
            </a:r>
            <a:endParaRPr lang="en-GB"/>
          </a:p>
        </p:txBody>
      </p:sp>
      <p:sp>
        <p:nvSpPr>
          <p:cNvPr id="3" name="Content Placeholder 2"/>
          <p:cNvSpPr>
            <a:spLocks noGrp="1"/>
          </p:cNvSpPr>
          <p:nvPr>
            <p:ph idx="1"/>
          </p:nvPr>
        </p:nvSpPr>
        <p:spPr>
          <a:xfrm>
            <a:off x="655860" y="4467687"/>
            <a:ext cx="4177397" cy="116386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26190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23144"/>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122957"/>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275059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39750" y="5157788"/>
            <a:ext cx="2155825" cy="1397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847975" y="5157788"/>
            <a:ext cx="2155825" cy="1397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09637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555464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3216918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331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85650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30128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41959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70325" y="2420938"/>
            <a:ext cx="1133475" cy="413385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8313" y="2420938"/>
            <a:ext cx="3249612" cy="4133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9180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67575"/>
            <a:ext cx="7772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52335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fld id="{9F358086-8648-4109-A6A0-7B62567CB9DA}" type="datetimeFigureOut">
              <a:rPr lang="en-GB" altLang="en-US"/>
              <a:pPr/>
              <a:t>28/06/2017</a:t>
            </a:fld>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9F594204-255F-4B05-A842-491FAA3FE243}" type="slidenum">
              <a:rPr lang="en-GB" altLang="en-US"/>
              <a:pPr/>
              <a:t>‹#›</a:t>
            </a:fld>
            <a:endParaRPr lang="en-GB" altLang="en-US"/>
          </a:p>
        </p:txBody>
      </p:sp>
    </p:spTree>
    <p:extLst>
      <p:ext uri="{BB962C8B-B14F-4D97-AF65-F5344CB8AC3E}">
        <p14:creationId xmlns:p14="http://schemas.microsoft.com/office/powerpoint/2010/main" val="1143851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6228" y="868583"/>
            <a:ext cx="82296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486228" y="2194146"/>
            <a:ext cx="6851650" cy="40905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2BA41C42-8D45-4B66-B117-EAAA372E34E3}" type="datetimeFigureOut">
              <a:rPr lang="en-GB" altLang="en-US"/>
              <a:pPr/>
              <a:t>28/06/2017</a:t>
            </a:fld>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264A7BC6-D71C-4D66-A2E3-93DC2DAAD5C2}" type="slidenum">
              <a:rPr lang="en-GB" altLang="en-US"/>
              <a:pPr/>
              <a:t>‹#›</a:t>
            </a:fld>
            <a:endParaRPr lang="en-GB" altLang="en-US"/>
          </a:p>
        </p:txBody>
      </p:sp>
    </p:spTree>
    <p:extLst>
      <p:ext uri="{BB962C8B-B14F-4D97-AF65-F5344CB8AC3E}">
        <p14:creationId xmlns:p14="http://schemas.microsoft.com/office/powerpoint/2010/main" val="4086859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86CE5365-B11F-4E9E-B97B-BC42E1A6628B}" type="datetimeFigureOut">
              <a:rPr lang="en-GB" altLang="en-US"/>
              <a:pPr/>
              <a:t>28/06/2017</a:t>
            </a:fld>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6E483670-F73D-495B-8B70-514C53D0270B}" type="slidenum">
              <a:rPr lang="en-GB" altLang="en-US"/>
              <a:pPr/>
              <a:t>‹#›</a:t>
            </a:fld>
            <a:endParaRPr lang="en-GB" altLang="en-US"/>
          </a:p>
        </p:txBody>
      </p:sp>
    </p:spTree>
    <p:extLst>
      <p:ext uri="{BB962C8B-B14F-4D97-AF65-F5344CB8AC3E}">
        <p14:creationId xmlns:p14="http://schemas.microsoft.com/office/powerpoint/2010/main" val="3582050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6228" y="854069"/>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2107062"/>
            <a:ext cx="3349625" cy="42792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959225" y="2107062"/>
            <a:ext cx="3349625" cy="42792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fld id="{31780932-0ED6-4112-8696-0E8BA81DA834}" type="datetimeFigureOut">
              <a:rPr lang="en-GB" altLang="en-US"/>
              <a:pPr/>
              <a:t>28/06/2017</a:t>
            </a:fld>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8A283258-0EF9-46F8-81D0-4437F6A39CAE}" type="slidenum">
              <a:rPr lang="en-GB" altLang="en-US"/>
              <a:pPr/>
              <a:t>‹#›</a:t>
            </a:fld>
            <a:endParaRPr lang="en-GB" altLang="en-US"/>
          </a:p>
        </p:txBody>
      </p:sp>
    </p:spTree>
    <p:extLst>
      <p:ext uri="{BB962C8B-B14F-4D97-AF65-F5344CB8AC3E}">
        <p14:creationId xmlns:p14="http://schemas.microsoft.com/office/powerpoint/2010/main" val="2437528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448806"/>
            <a:ext cx="8229600" cy="1143000"/>
          </a:xfrm>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709281"/>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349043"/>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709281"/>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49043"/>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fld id="{3F746B23-1BED-44D6-8311-140B61382295}" type="datetimeFigureOut">
              <a:rPr lang="en-GB" altLang="en-US"/>
              <a:pPr/>
              <a:t>28/06/2017</a:t>
            </a:fld>
            <a:endParaRPr lang="en-GB" altLang="en-US"/>
          </a:p>
        </p:txBody>
      </p:sp>
      <p:sp>
        <p:nvSpPr>
          <p:cNvPr id="8" name="Footer Placeholder 7"/>
          <p:cNvSpPr>
            <a:spLocks noGrp="1"/>
          </p:cNvSpPr>
          <p:nvPr>
            <p:ph type="ftr" sz="quarter" idx="11"/>
          </p:nvPr>
        </p:nvSpPr>
        <p:spPr/>
        <p:txBody>
          <a:bodyPr/>
          <a:lstStyle>
            <a:lvl1pPr>
              <a:defRPr/>
            </a:lvl1pPr>
          </a:lstStyle>
          <a:p>
            <a:endParaRPr lang="en-GB" altLang="en-US"/>
          </a:p>
        </p:txBody>
      </p:sp>
      <p:sp>
        <p:nvSpPr>
          <p:cNvPr id="9" name="Slide Number Placeholder 8"/>
          <p:cNvSpPr>
            <a:spLocks noGrp="1"/>
          </p:cNvSpPr>
          <p:nvPr>
            <p:ph type="sldNum" sz="quarter" idx="12"/>
          </p:nvPr>
        </p:nvSpPr>
        <p:spPr/>
        <p:txBody>
          <a:bodyPr/>
          <a:lstStyle>
            <a:lvl1pPr>
              <a:defRPr/>
            </a:lvl1pPr>
          </a:lstStyle>
          <a:p>
            <a:fld id="{46856E07-E3BA-4C50-A4A4-CA9111AE02E8}" type="slidenum">
              <a:rPr lang="en-GB" altLang="en-US"/>
              <a:pPr/>
              <a:t>‹#›</a:t>
            </a:fld>
            <a:endParaRPr lang="en-GB" altLang="en-US"/>
          </a:p>
        </p:txBody>
      </p:sp>
    </p:spTree>
    <p:extLst>
      <p:ext uri="{BB962C8B-B14F-4D97-AF65-F5344CB8AC3E}">
        <p14:creationId xmlns:p14="http://schemas.microsoft.com/office/powerpoint/2010/main" val="1210221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6228" y="781499"/>
            <a:ext cx="8229600" cy="1143000"/>
          </a:xfrm>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fld id="{BADC3884-3328-4512-B981-3333DEDD36E4}" type="datetimeFigureOut">
              <a:rPr lang="en-GB" altLang="en-US"/>
              <a:pPr/>
              <a:t>28/06/2017</a:t>
            </a:fld>
            <a:endParaRPr lang="en-GB" altLang="en-US"/>
          </a:p>
        </p:txBody>
      </p:sp>
      <p:sp>
        <p:nvSpPr>
          <p:cNvPr id="4" name="Footer Placeholder 3"/>
          <p:cNvSpPr>
            <a:spLocks noGrp="1"/>
          </p:cNvSpPr>
          <p:nvPr>
            <p:ph type="ftr" sz="quarter" idx="11"/>
          </p:nvPr>
        </p:nvSpPr>
        <p:spPr/>
        <p:txBody>
          <a:bodyPr/>
          <a:lstStyle>
            <a:lvl1pPr>
              <a:defRPr/>
            </a:lvl1pPr>
          </a:lstStyle>
          <a:p>
            <a:endParaRPr lang="en-GB" altLang="en-US"/>
          </a:p>
        </p:txBody>
      </p:sp>
      <p:sp>
        <p:nvSpPr>
          <p:cNvPr id="5" name="Slide Number Placeholder 4"/>
          <p:cNvSpPr>
            <a:spLocks noGrp="1"/>
          </p:cNvSpPr>
          <p:nvPr>
            <p:ph type="sldNum" sz="quarter" idx="12"/>
          </p:nvPr>
        </p:nvSpPr>
        <p:spPr/>
        <p:txBody>
          <a:bodyPr/>
          <a:lstStyle>
            <a:lvl1pPr>
              <a:defRPr/>
            </a:lvl1pPr>
          </a:lstStyle>
          <a:p>
            <a:fld id="{D52F298F-213E-468C-87EF-0F6F2C6DB01A}" type="slidenum">
              <a:rPr lang="en-GB" altLang="en-US"/>
              <a:pPr/>
              <a:t>‹#›</a:t>
            </a:fld>
            <a:endParaRPr lang="en-GB" altLang="en-US"/>
          </a:p>
        </p:txBody>
      </p:sp>
    </p:spTree>
    <p:extLst>
      <p:ext uri="{BB962C8B-B14F-4D97-AF65-F5344CB8AC3E}">
        <p14:creationId xmlns:p14="http://schemas.microsoft.com/office/powerpoint/2010/main" val="325807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9BBFB6E-D8B0-4623-97B7-088EFBD5AE88}" type="datetimeFigureOut">
              <a:rPr lang="en-GB" altLang="en-US"/>
              <a:pPr/>
              <a:t>28/06/2017</a:t>
            </a:fld>
            <a:endParaRPr lang="en-GB" altLang="en-US"/>
          </a:p>
        </p:txBody>
      </p:sp>
      <p:sp>
        <p:nvSpPr>
          <p:cNvPr id="3" name="Footer Placeholder 2"/>
          <p:cNvSpPr>
            <a:spLocks noGrp="1"/>
          </p:cNvSpPr>
          <p:nvPr>
            <p:ph type="ftr" sz="quarter" idx="11"/>
          </p:nvPr>
        </p:nvSpPr>
        <p:spPr/>
        <p:txBody>
          <a:bodyPr/>
          <a:lstStyle>
            <a:lvl1pPr>
              <a:defRPr/>
            </a:lvl1pPr>
          </a:lstStyle>
          <a:p>
            <a:endParaRPr lang="en-GB" altLang="en-US"/>
          </a:p>
        </p:txBody>
      </p:sp>
      <p:sp>
        <p:nvSpPr>
          <p:cNvPr id="4" name="Slide Number Placeholder 3"/>
          <p:cNvSpPr>
            <a:spLocks noGrp="1"/>
          </p:cNvSpPr>
          <p:nvPr>
            <p:ph type="sldNum" sz="quarter" idx="12"/>
          </p:nvPr>
        </p:nvSpPr>
        <p:spPr/>
        <p:txBody>
          <a:bodyPr/>
          <a:lstStyle>
            <a:lvl1pPr>
              <a:defRPr/>
            </a:lvl1pPr>
          </a:lstStyle>
          <a:p>
            <a:fld id="{F20C1CB6-EF27-4E3F-B45C-C56641504CE5}" type="slidenum">
              <a:rPr lang="en-GB" altLang="en-US"/>
              <a:pPr/>
              <a:t>‹#›</a:t>
            </a:fld>
            <a:endParaRPr lang="en-GB" altLang="en-US"/>
          </a:p>
        </p:txBody>
      </p:sp>
    </p:spTree>
    <p:extLst>
      <p:ext uri="{BB962C8B-B14F-4D97-AF65-F5344CB8AC3E}">
        <p14:creationId xmlns:p14="http://schemas.microsoft.com/office/powerpoint/2010/main" val="172612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35352B0-5EC9-40BC-8A39-A27891D1024C}" type="datetimeFigureOut">
              <a:rPr lang="en-GB" altLang="en-US"/>
              <a:pPr/>
              <a:t>28/06/2017</a:t>
            </a:fld>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BDD04910-5FEF-49BC-8122-667D655CC340}" type="slidenum">
              <a:rPr lang="en-GB" altLang="en-US"/>
              <a:pPr/>
              <a:t>‹#›</a:t>
            </a:fld>
            <a:endParaRPr lang="en-GB" altLang="en-US"/>
          </a:p>
        </p:txBody>
      </p:sp>
    </p:spTree>
    <p:extLst>
      <p:ext uri="{BB962C8B-B14F-4D97-AF65-F5344CB8AC3E}">
        <p14:creationId xmlns:p14="http://schemas.microsoft.com/office/powerpoint/2010/main" val="2589713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58FA352-5B84-46FD-BD57-57C51E61C32E}" type="datetimeFigureOut">
              <a:rPr lang="en-GB" altLang="en-US"/>
              <a:pPr/>
              <a:t>28/06/2017</a:t>
            </a:fld>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B38CE3C1-B791-4853-8829-4B115C686E94}" type="slidenum">
              <a:rPr lang="en-GB" altLang="en-US"/>
              <a:pPr/>
              <a:t>‹#›</a:t>
            </a:fld>
            <a:endParaRPr lang="en-GB" altLang="en-US"/>
          </a:p>
        </p:txBody>
      </p:sp>
    </p:spTree>
    <p:extLst>
      <p:ext uri="{BB962C8B-B14F-4D97-AF65-F5344CB8AC3E}">
        <p14:creationId xmlns:p14="http://schemas.microsoft.com/office/powerpoint/2010/main" val="3684554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315AAB06-8F27-45AF-B9C1-1DB079E0FB52}" type="datetimeFigureOut">
              <a:rPr lang="en-GB" altLang="en-US"/>
              <a:pPr/>
              <a:t>28/06/2017</a:t>
            </a:fld>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F25BE51C-2954-43BB-9EE5-C46A5DE1C196}" type="slidenum">
              <a:rPr lang="en-GB" altLang="en-US"/>
              <a:pPr/>
              <a:t>‹#›</a:t>
            </a:fld>
            <a:endParaRPr lang="en-GB" altLang="en-US"/>
          </a:p>
        </p:txBody>
      </p:sp>
    </p:spTree>
    <p:extLst>
      <p:ext uri="{BB962C8B-B14F-4D97-AF65-F5344CB8AC3E}">
        <p14:creationId xmlns:p14="http://schemas.microsoft.com/office/powerpoint/2010/main" val="3499671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49275"/>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549275"/>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fld id="{84640B0C-3416-4F34-90D1-B4F49981085F}" type="datetimeFigureOut">
              <a:rPr lang="en-GB" altLang="en-US"/>
              <a:pPr/>
              <a:t>28/06/2017</a:t>
            </a:fld>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966E4CFD-F791-4FEB-9EC7-2584C8078071}" type="slidenum">
              <a:rPr lang="en-GB" altLang="en-US"/>
              <a:pPr/>
              <a:t>‹#›</a:t>
            </a:fld>
            <a:endParaRPr lang="en-GB" altLang="en-US"/>
          </a:p>
        </p:txBody>
      </p:sp>
    </p:spTree>
    <p:extLst>
      <p:ext uri="{BB962C8B-B14F-4D97-AF65-F5344CB8AC3E}">
        <p14:creationId xmlns:p14="http://schemas.microsoft.com/office/powerpoint/2010/main" val="3632275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1"/>
            <a:ext cx="9144000" cy="6957729"/>
          </a:xfrm>
          <a:prstGeom prst="rect">
            <a:avLst/>
          </a:prstGeom>
        </p:spPr>
      </p:pic>
      <p:sp>
        <p:nvSpPr>
          <p:cNvPr id="64541" name="Rectangle 29"/>
          <p:cNvSpPr>
            <a:spLocks noGrp="1" noChangeArrowheads="1"/>
          </p:cNvSpPr>
          <p:nvPr>
            <p:ph type="title"/>
          </p:nvPr>
        </p:nvSpPr>
        <p:spPr bwMode="auto">
          <a:xfrm>
            <a:off x="656995" y="2093694"/>
            <a:ext cx="5613173" cy="230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dirty="0" smtClean="0"/>
              <a:t>Click to edit Master title style</a:t>
            </a:r>
          </a:p>
        </p:txBody>
      </p:sp>
      <p:sp>
        <p:nvSpPr>
          <p:cNvPr id="64542" name="Rectangle 30"/>
          <p:cNvSpPr>
            <a:spLocks noGrp="1" noChangeArrowheads="1"/>
          </p:cNvSpPr>
          <p:nvPr>
            <p:ph type="body" idx="1"/>
          </p:nvPr>
        </p:nvSpPr>
        <p:spPr bwMode="auto">
          <a:xfrm>
            <a:off x="655860" y="4641859"/>
            <a:ext cx="4177397" cy="116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smtClean="0"/>
              <a:t>Click to edit Master text styles</a:t>
            </a:r>
          </a:p>
        </p:txBody>
      </p:sp>
      <p:sp>
        <p:nvSpPr>
          <p:cNvPr id="3" name="TextBox 2"/>
          <p:cNvSpPr txBox="1"/>
          <p:nvPr userDrawn="1"/>
        </p:nvSpPr>
        <p:spPr>
          <a:xfrm>
            <a:off x="653142" y="6458860"/>
            <a:ext cx="4630057" cy="307777"/>
          </a:xfrm>
          <a:prstGeom prst="rect">
            <a:avLst/>
          </a:prstGeom>
          <a:noFill/>
          <a:ln>
            <a:noFill/>
          </a:ln>
        </p:spPr>
        <p:txBody>
          <a:bodyPr wrap="square" rtlCol="0">
            <a:spAutoFit/>
          </a:bodyPr>
          <a:lstStyle/>
          <a:p>
            <a:r>
              <a:rPr lang="en-GB" sz="1400" b="1" dirty="0" smtClean="0">
                <a:latin typeface="Verdana" panose="020B0604030504040204" pitchFamily="34" charset="0"/>
              </a:rPr>
              <a:t>www.cornwall.gov.uk</a:t>
            </a:r>
            <a:endParaRPr lang="en-GB" sz="1400" b="1" dirty="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iming>
    <p:tnLst>
      <p:par>
        <p:cTn id="1" dur="indefinite" restart="never" nodeType="tmRoot"/>
      </p:par>
    </p:tnLst>
  </p:timing>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Verdana" pitchFamily="34" charset="0"/>
        </a:defRPr>
      </a:lvl2pPr>
      <a:lvl3pPr algn="l" rtl="0" eaLnBrk="0" fontAlgn="base" hangingPunct="0">
        <a:spcBef>
          <a:spcPct val="0"/>
        </a:spcBef>
        <a:spcAft>
          <a:spcPct val="0"/>
        </a:spcAft>
        <a:defRPr sz="3200" b="1">
          <a:solidFill>
            <a:schemeClr val="tx2"/>
          </a:solidFill>
          <a:latin typeface="Verdana" pitchFamily="34" charset="0"/>
        </a:defRPr>
      </a:lvl3pPr>
      <a:lvl4pPr algn="l" rtl="0" eaLnBrk="0" fontAlgn="base" hangingPunct="0">
        <a:spcBef>
          <a:spcPct val="0"/>
        </a:spcBef>
        <a:spcAft>
          <a:spcPct val="0"/>
        </a:spcAft>
        <a:defRPr sz="3200" b="1">
          <a:solidFill>
            <a:schemeClr val="tx2"/>
          </a:solidFill>
          <a:latin typeface="Verdana" pitchFamily="34" charset="0"/>
        </a:defRPr>
      </a:lvl4pPr>
      <a:lvl5pPr algn="l" rtl="0" eaLnBrk="0" fontAlgn="base" hangingPunct="0">
        <a:spcBef>
          <a:spcPct val="0"/>
        </a:spcBef>
        <a:spcAft>
          <a:spcPct val="0"/>
        </a:spcAft>
        <a:defRPr sz="3200" b="1">
          <a:solidFill>
            <a:schemeClr val="tx2"/>
          </a:solidFill>
          <a:latin typeface="Verdana" pitchFamily="34" charset="0"/>
        </a:defRPr>
      </a:lvl5pPr>
      <a:lvl6pPr marL="457200" algn="l" rtl="0" eaLnBrk="0" fontAlgn="base" hangingPunct="0">
        <a:spcBef>
          <a:spcPct val="0"/>
        </a:spcBef>
        <a:spcAft>
          <a:spcPct val="0"/>
        </a:spcAft>
        <a:defRPr sz="3200" b="1">
          <a:solidFill>
            <a:schemeClr val="tx2"/>
          </a:solidFill>
          <a:latin typeface="Verdana" pitchFamily="34" charset="0"/>
        </a:defRPr>
      </a:lvl6pPr>
      <a:lvl7pPr marL="914400" algn="l" rtl="0" eaLnBrk="0" fontAlgn="base" hangingPunct="0">
        <a:spcBef>
          <a:spcPct val="0"/>
        </a:spcBef>
        <a:spcAft>
          <a:spcPct val="0"/>
        </a:spcAft>
        <a:defRPr sz="3200" b="1">
          <a:solidFill>
            <a:schemeClr val="tx2"/>
          </a:solidFill>
          <a:latin typeface="Verdana" pitchFamily="34" charset="0"/>
        </a:defRPr>
      </a:lvl7pPr>
      <a:lvl8pPr marL="1371600" algn="l" rtl="0" eaLnBrk="0" fontAlgn="base" hangingPunct="0">
        <a:spcBef>
          <a:spcPct val="0"/>
        </a:spcBef>
        <a:spcAft>
          <a:spcPct val="0"/>
        </a:spcAft>
        <a:defRPr sz="3200" b="1">
          <a:solidFill>
            <a:schemeClr val="tx2"/>
          </a:solidFill>
          <a:latin typeface="Verdana" pitchFamily="34" charset="0"/>
        </a:defRPr>
      </a:lvl8pPr>
      <a:lvl9pPr marL="1828800" algn="l" rtl="0" eaLnBrk="0" fontAlgn="base" hangingPunct="0">
        <a:spcBef>
          <a:spcPct val="0"/>
        </a:spcBef>
        <a:spcAft>
          <a:spcPct val="0"/>
        </a:spcAft>
        <a:defRPr sz="3200" b="1">
          <a:solidFill>
            <a:schemeClr val="tx2"/>
          </a:solidFill>
          <a:latin typeface="Verdana" pitchFamily="34" charset="0"/>
        </a:defRPr>
      </a:lvl9pPr>
    </p:titleStyle>
    <p:bodyStyle>
      <a:lvl1pPr algn="l" rtl="0" eaLnBrk="0" fontAlgn="base" hangingPunct="0">
        <a:spcBef>
          <a:spcPct val="20000"/>
        </a:spcBef>
        <a:spcAft>
          <a:spcPct val="0"/>
        </a:spcAft>
        <a:defRPr sz="1600" b="1">
          <a:solidFill>
            <a:schemeClr val="tx1"/>
          </a:solidFill>
          <a:latin typeface="+mn-lt"/>
          <a:ea typeface="+mn-ea"/>
          <a:cs typeface="+mn-cs"/>
        </a:defRPr>
      </a:lvl1pPr>
      <a:lvl2pPr marL="179388" algn="l" rtl="0" eaLnBrk="0" fontAlgn="base" hangingPunct="0">
        <a:spcBef>
          <a:spcPct val="20000"/>
        </a:spcBef>
        <a:spcAft>
          <a:spcPct val="0"/>
        </a:spcAft>
        <a:defRPr sz="1600" b="1">
          <a:solidFill>
            <a:schemeClr val="tx1"/>
          </a:solidFill>
          <a:latin typeface="+mn-lt"/>
        </a:defRPr>
      </a:lvl2pPr>
      <a:lvl3pPr marL="1231900" indent="-228600" algn="l" rtl="0" eaLnBrk="0" fontAlgn="base" hangingPunct="0">
        <a:spcBef>
          <a:spcPct val="20000"/>
        </a:spcBef>
        <a:spcAft>
          <a:spcPct val="0"/>
        </a:spcAft>
        <a:buChar char="•"/>
        <a:defRPr sz="2400">
          <a:solidFill>
            <a:schemeClr val="tx1"/>
          </a:solidFill>
          <a:latin typeface="+mn-lt"/>
        </a:defRPr>
      </a:lvl3pPr>
      <a:lvl4pPr marL="1639888"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1"/>
            <a:ext cx="9144000" cy="6957729"/>
          </a:xfrm>
          <a:prstGeom prst="rect">
            <a:avLst/>
          </a:prstGeom>
        </p:spPr>
      </p:pic>
      <p:sp>
        <p:nvSpPr>
          <p:cNvPr id="369666" name="Rectangle 2"/>
          <p:cNvSpPr>
            <a:spLocks noGrp="1" noChangeArrowheads="1"/>
          </p:cNvSpPr>
          <p:nvPr>
            <p:ph type="title"/>
          </p:nvPr>
        </p:nvSpPr>
        <p:spPr bwMode="auto">
          <a:xfrm>
            <a:off x="486228" y="62184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dirty="0" smtClean="0"/>
              <a:t>Click to edit Master title style</a:t>
            </a:r>
          </a:p>
        </p:txBody>
      </p:sp>
      <p:sp>
        <p:nvSpPr>
          <p:cNvPr id="369667" name="Rectangle 3"/>
          <p:cNvSpPr>
            <a:spLocks noGrp="1" noChangeArrowheads="1"/>
          </p:cNvSpPr>
          <p:nvPr>
            <p:ph type="body" idx="1"/>
          </p:nvPr>
        </p:nvSpPr>
        <p:spPr bwMode="auto">
          <a:xfrm>
            <a:off x="486228" y="1947408"/>
            <a:ext cx="6851650" cy="4163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smtClean="0"/>
              <a:t>Click to edit Master text styles</a:t>
            </a:r>
          </a:p>
          <a:p>
            <a:pPr lvl="1"/>
            <a:r>
              <a:rPr lang="en-GB" altLang="en-US" dirty="0" smtClean="0"/>
              <a:t>Second level</a:t>
            </a:r>
          </a:p>
        </p:txBody>
      </p:sp>
      <p:sp>
        <p:nvSpPr>
          <p:cNvPr id="36966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atin typeface="Arial" charset="0"/>
              </a:defRPr>
            </a:lvl1pPr>
          </a:lstStyle>
          <a:p>
            <a:fld id="{B07B0122-AEB3-4F15-8B4E-652B6478D126}" type="datetimeFigureOut">
              <a:rPr lang="en-GB" altLang="en-US"/>
              <a:pPr/>
              <a:t>28/06/2017</a:t>
            </a:fld>
            <a:endParaRPr lang="en-GB" altLang="en-US"/>
          </a:p>
        </p:txBody>
      </p:sp>
      <p:sp>
        <p:nvSpPr>
          <p:cNvPr id="36966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atin typeface="Arial" charset="0"/>
              </a:defRPr>
            </a:lvl1pPr>
          </a:lstStyle>
          <a:p>
            <a:endParaRPr lang="en-GB" altLang="en-US" dirty="0"/>
          </a:p>
        </p:txBody>
      </p:sp>
      <p:sp>
        <p:nvSpPr>
          <p:cNvPr id="36967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atin typeface="Arial" charset="0"/>
              </a:defRPr>
            </a:lvl1pPr>
          </a:lstStyle>
          <a:p>
            <a:fld id="{1C322526-0CC6-4E6F-8AE3-1715E334C688}"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p:titleStyle>
    <p:bodyStyle>
      <a:lvl1pPr marL="342900" indent="-342900" algn="l" rtl="0" fontAlgn="base">
        <a:spcBef>
          <a:spcPct val="20000"/>
        </a:spcBef>
        <a:spcAft>
          <a:spcPct val="0"/>
        </a:spcAft>
        <a:buClr>
          <a:srgbClr val="660066"/>
        </a:buClr>
        <a:buChar char="•"/>
        <a:defRPr sz="2400">
          <a:solidFill>
            <a:schemeClr val="tx1"/>
          </a:solidFill>
          <a:latin typeface="+mn-lt"/>
          <a:ea typeface="+mn-ea"/>
          <a:cs typeface="+mn-cs"/>
        </a:defRPr>
      </a:lvl1pPr>
      <a:lvl2pPr marL="742950" indent="-285750" algn="l" rtl="0" fontAlgn="base">
        <a:spcBef>
          <a:spcPct val="20000"/>
        </a:spcBef>
        <a:spcAft>
          <a:spcPct val="0"/>
        </a:spcAft>
        <a:defRPr sz="22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2.jpe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mailto:gwilliams@cornwall.gov.uk"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207052" y="1730837"/>
            <a:ext cx="8719233" cy="2303462"/>
          </a:xfrm>
          <a:noFill/>
          <a:ln/>
        </p:spPr>
        <p:txBody>
          <a:bodyPr/>
          <a:lstStyle/>
          <a:p>
            <a:pPr algn="ctr"/>
            <a:r>
              <a:rPr lang="en-GB" altLang="en-US" sz="2800" b="0" dirty="0" smtClean="0"/>
              <a:t/>
            </a:r>
            <a:br>
              <a:rPr lang="en-GB" altLang="en-US" sz="2800" b="0" dirty="0" smtClean="0"/>
            </a:br>
            <a:r>
              <a:rPr lang="en-GB" altLang="en-US" sz="2800" b="0" dirty="0" smtClean="0"/>
              <a:t>One </a:t>
            </a:r>
            <a:r>
              <a:rPr lang="en-GB" altLang="en-US" sz="2800" b="0" dirty="0"/>
              <a:t>Public Transport System for </a:t>
            </a:r>
            <a:r>
              <a:rPr lang="en-GB" altLang="en-US" sz="2800" b="0" dirty="0" smtClean="0"/>
              <a:t>Cornwall </a:t>
            </a:r>
            <a:br>
              <a:rPr lang="en-GB" altLang="en-US" sz="2800" b="0" dirty="0" smtClean="0"/>
            </a:br>
            <a:r>
              <a:rPr lang="en-GB" altLang="en-US" sz="2800" b="0" dirty="0"/>
              <a:t/>
            </a:r>
            <a:br>
              <a:rPr lang="en-GB" altLang="en-US" sz="2800" b="0" dirty="0"/>
            </a:br>
            <a:r>
              <a:rPr lang="en-GB" altLang="en-US" sz="2800" b="0" dirty="0" smtClean="0"/>
              <a:t>Project Details </a:t>
            </a:r>
            <a:r>
              <a:rPr lang="en-GB" altLang="en-US" sz="2400" b="0" dirty="0"/>
              <a:t/>
            </a:r>
            <a:br>
              <a:rPr lang="en-GB" altLang="en-US" sz="2400" b="0" dirty="0"/>
            </a:br>
            <a:r>
              <a:rPr lang="en-GB" altLang="en-US" sz="2400" b="0" dirty="0" smtClean="0"/>
              <a:t/>
            </a:r>
            <a:br>
              <a:rPr lang="en-GB" altLang="en-US" sz="2400" b="0" dirty="0" smtClean="0"/>
            </a:br>
            <a:r>
              <a:rPr lang="en-GB" altLang="en-US" sz="2400" b="0" dirty="0" smtClean="0"/>
              <a:t/>
            </a:r>
            <a:br>
              <a:rPr lang="en-GB" altLang="en-US" sz="2400" b="0" dirty="0" smtClean="0"/>
            </a:br>
            <a:r>
              <a:rPr lang="en-GB" altLang="en-US" sz="2400" b="0" dirty="0" smtClean="0"/>
              <a:t/>
            </a:r>
            <a:br>
              <a:rPr lang="en-GB" altLang="en-US" sz="2400" b="0" dirty="0" smtClean="0"/>
            </a:br>
            <a:endParaRPr lang="en-GB" altLang="en-US" sz="2400" b="0" dirty="0"/>
          </a:p>
        </p:txBody>
      </p:sp>
      <p:sp>
        <p:nvSpPr>
          <p:cNvPr id="368643" name="Rectangle 3"/>
          <p:cNvSpPr>
            <a:spLocks noGrp="1" noChangeArrowheads="1"/>
          </p:cNvSpPr>
          <p:nvPr>
            <p:ph idx="1"/>
          </p:nvPr>
        </p:nvSpPr>
        <p:spPr>
          <a:xfrm>
            <a:off x="293003" y="4783756"/>
            <a:ext cx="5875569" cy="1713298"/>
          </a:xfrm>
          <a:noFill/>
          <a:ln/>
        </p:spPr>
        <p:txBody>
          <a:bodyPr/>
          <a:lstStyle/>
          <a:p>
            <a:r>
              <a:rPr lang="en-GB" altLang="en-US" sz="1800" b="0" dirty="0" smtClean="0">
                <a:latin typeface="+mj-lt"/>
              </a:rPr>
              <a:t>Glyn Williams &amp; David Edwards</a:t>
            </a:r>
          </a:p>
          <a:p>
            <a:r>
              <a:rPr lang="en-GB" altLang="en-US" sz="1800" b="0" dirty="0" smtClean="0">
                <a:latin typeface="+mj-lt"/>
              </a:rPr>
              <a:t>Integrated Transport and Technology</a:t>
            </a:r>
          </a:p>
          <a:p>
            <a:endParaRPr lang="en-GB" altLang="en-US" sz="1200" b="0" dirty="0" smtClean="0">
              <a:latin typeface="+mj-lt"/>
            </a:endParaRPr>
          </a:p>
          <a:p>
            <a:r>
              <a:rPr lang="en-GB" altLang="en-US" sz="1200" b="0" dirty="0" smtClean="0">
                <a:latin typeface="+mj-lt"/>
              </a:rPr>
              <a:t> </a:t>
            </a:r>
          </a:p>
          <a:p>
            <a:r>
              <a:rPr lang="en-GB" altLang="en-US" sz="1200" b="0" dirty="0" smtClean="0">
                <a:latin typeface="+mj-lt"/>
              </a:rPr>
              <a:t>Version 3.2</a:t>
            </a:r>
            <a:endParaRPr lang="en-GB" altLang="en-US" sz="1200" b="0" dirty="0">
              <a:latin typeface="+mj-lt"/>
            </a:endParaRPr>
          </a:p>
          <a:p>
            <a:endParaRPr lang="en-GB" altLang="en-US" sz="1800" b="0" dirty="0">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589"/>
            <a:ext cx="9144000" cy="549954"/>
          </a:xfrm>
        </p:spPr>
        <p:txBody>
          <a:bodyPr/>
          <a:lstStyle/>
          <a:p>
            <a:pPr eaLnBrk="1" hangingPunct="1"/>
            <a:r>
              <a:rPr lang="en-US" altLang="en-US" sz="2400" b="0" dirty="0" smtClean="0">
                <a:solidFill>
                  <a:schemeClr val="tx1"/>
                </a:solidFill>
              </a:rPr>
              <a:t>One Public Transport System for Cornwall (OPTSfC)</a:t>
            </a:r>
            <a:endParaRPr lang="en-US" altLang="en-US" sz="2400" b="0" dirty="0">
              <a:solidFill>
                <a:schemeClr val="tx1"/>
              </a:solidFill>
            </a:endParaRPr>
          </a:p>
        </p:txBody>
      </p:sp>
      <p:sp>
        <p:nvSpPr>
          <p:cNvPr id="3" name="Rectangle 2"/>
          <p:cNvSpPr/>
          <p:nvPr/>
        </p:nvSpPr>
        <p:spPr>
          <a:xfrm>
            <a:off x="137885" y="661601"/>
            <a:ext cx="8846457" cy="5262979"/>
          </a:xfrm>
          <a:prstGeom prst="rect">
            <a:avLst/>
          </a:prstGeom>
        </p:spPr>
        <p:txBody>
          <a:bodyPr wrap="square">
            <a:spAutoFit/>
          </a:bodyPr>
          <a:lstStyle/>
          <a:p>
            <a:pPr algn="just"/>
            <a:r>
              <a:rPr lang="en-US" sz="1800" i="1" dirty="0">
                <a:latin typeface="+mn-lt"/>
              </a:rPr>
              <a:t>The One Public Transport System for Cornwall (OPTSfC) has been identified as one of the key deliverables under the “Cornwall Devolution Deal”. The significant aim of this project is to deliver and provide a fully integrated and sustainable public transport network, following the devolution of bus powers under a </a:t>
            </a:r>
            <a:r>
              <a:rPr lang="en-US" sz="1800" b="1" i="1" dirty="0">
                <a:latin typeface="+mn-lt"/>
              </a:rPr>
              <a:t>new Bus Services Bill </a:t>
            </a:r>
            <a:r>
              <a:rPr lang="en-US" sz="1800" i="1" dirty="0">
                <a:latin typeface="+mn-lt"/>
              </a:rPr>
              <a:t>currently going through the parliamentary process.</a:t>
            </a:r>
          </a:p>
          <a:p>
            <a:endParaRPr lang="en-US" dirty="0"/>
          </a:p>
          <a:p>
            <a:r>
              <a:rPr lang="en-US" sz="1600" dirty="0" smtClean="0">
                <a:latin typeface="+mn-lt"/>
              </a:rPr>
              <a:t>The key </a:t>
            </a:r>
            <a:r>
              <a:rPr lang="en-US" sz="1600" dirty="0">
                <a:latin typeface="+mn-lt"/>
              </a:rPr>
              <a:t>drivers or objectives of the project are:</a:t>
            </a:r>
          </a:p>
          <a:p>
            <a:endParaRPr lang="en-US" sz="1600" dirty="0">
              <a:latin typeface="+mn-lt"/>
            </a:endParaRPr>
          </a:p>
          <a:p>
            <a:pPr marL="342900" indent="-342900">
              <a:buFont typeface="+mj-lt"/>
              <a:buAutoNum type="arabicParenR"/>
            </a:pPr>
            <a:r>
              <a:rPr lang="en-US" sz="1600" dirty="0" smtClean="0">
                <a:latin typeface="+mn-lt"/>
              </a:rPr>
              <a:t>To </a:t>
            </a:r>
            <a:r>
              <a:rPr lang="en-US" sz="1600" dirty="0">
                <a:latin typeface="+mn-lt"/>
              </a:rPr>
              <a:t>provide an </a:t>
            </a:r>
            <a:r>
              <a:rPr lang="en-US" sz="1600" b="1" dirty="0">
                <a:latin typeface="+mn-lt"/>
              </a:rPr>
              <a:t>Integrated Public Transport System </a:t>
            </a:r>
            <a:r>
              <a:rPr lang="en-US" sz="1600" dirty="0">
                <a:latin typeface="+mn-lt"/>
              </a:rPr>
              <a:t>by December 2018 to coincide with the start of the half hourly mainline service in Cornwall (part of the new rail franchise</a:t>
            </a:r>
            <a:r>
              <a:rPr lang="en-US" sz="1600" dirty="0" smtClean="0">
                <a:latin typeface="+mn-lt"/>
              </a:rPr>
              <a:t>);</a:t>
            </a:r>
          </a:p>
          <a:p>
            <a:pPr marL="342900" indent="-342900">
              <a:buFont typeface="+mj-lt"/>
              <a:buAutoNum type="arabicParenR"/>
            </a:pPr>
            <a:endParaRPr lang="en-US" sz="1600" dirty="0">
              <a:latin typeface="+mn-lt"/>
            </a:endParaRPr>
          </a:p>
          <a:p>
            <a:pPr marL="342900" indent="-342900">
              <a:buFont typeface="+mj-lt"/>
              <a:buAutoNum type="arabicParenR"/>
            </a:pPr>
            <a:r>
              <a:rPr lang="en-US" sz="1600" dirty="0" smtClean="0">
                <a:latin typeface="+mn-lt"/>
              </a:rPr>
              <a:t>To </a:t>
            </a:r>
            <a:r>
              <a:rPr lang="en-US" sz="1600" dirty="0">
                <a:latin typeface="+mn-lt"/>
              </a:rPr>
              <a:t>provide </a:t>
            </a:r>
            <a:r>
              <a:rPr lang="en-US" sz="1600" b="1" dirty="0">
                <a:latin typeface="+mn-lt"/>
              </a:rPr>
              <a:t>integrated </a:t>
            </a:r>
            <a:r>
              <a:rPr lang="en-US" sz="1600" dirty="0">
                <a:latin typeface="+mn-lt"/>
              </a:rPr>
              <a:t>smart ticketing, fares and timetables to deliver combined travel between bus, rail and ferry services for passengers in Cornwall, and air where </a:t>
            </a:r>
            <a:r>
              <a:rPr lang="en-US" sz="1600" dirty="0" smtClean="0">
                <a:latin typeface="+mn-lt"/>
              </a:rPr>
              <a:t>achievable;</a:t>
            </a:r>
          </a:p>
          <a:p>
            <a:pPr marL="342900" indent="-342900">
              <a:buFont typeface="+mj-lt"/>
              <a:buAutoNum type="arabicParenR"/>
            </a:pPr>
            <a:endParaRPr lang="en-US" sz="1600" dirty="0">
              <a:latin typeface="+mn-lt"/>
            </a:endParaRPr>
          </a:p>
          <a:p>
            <a:pPr marL="342900" indent="-342900">
              <a:buFont typeface="+mj-lt"/>
              <a:buAutoNum type="arabicParenR"/>
            </a:pPr>
            <a:r>
              <a:rPr lang="en-US" sz="1600" dirty="0" smtClean="0">
                <a:latin typeface="+mn-lt"/>
              </a:rPr>
              <a:t>To </a:t>
            </a:r>
            <a:r>
              <a:rPr lang="en-US" sz="1600" dirty="0">
                <a:latin typeface="+mn-lt"/>
              </a:rPr>
              <a:t>provide a high quality, accessible and </a:t>
            </a:r>
            <a:r>
              <a:rPr lang="en-US" sz="1600" b="1" dirty="0">
                <a:latin typeface="+mn-lt"/>
              </a:rPr>
              <a:t>integrated public transport </a:t>
            </a:r>
            <a:r>
              <a:rPr lang="en-US" sz="1600" dirty="0">
                <a:latin typeface="+mn-lt"/>
              </a:rPr>
              <a:t>network, developed to increase patronage on bus and rail and bring about an upturn in revenue income and service sustainability.</a:t>
            </a:r>
          </a:p>
        </p:txBody>
      </p:sp>
    </p:spTree>
    <p:extLst>
      <p:ext uri="{BB962C8B-B14F-4D97-AF65-F5344CB8AC3E}">
        <p14:creationId xmlns:p14="http://schemas.microsoft.com/office/powerpoint/2010/main" val="20391272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119188"/>
            <a:ext cx="9144000" cy="1624011"/>
          </a:xfrm>
        </p:spPr>
        <p:txBody>
          <a:bodyPr/>
          <a:lstStyle/>
          <a:p>
            <a:pPr algn="ctr" eaLnBrk="1" hangingPunct="1"/>
            <a:r>
              <a:rPr lang="en-US" altLang="en-US" sz="2400" b="0" u="sng" dirty="0" smtClean="0">
                <a:solidFill>
                  <a:schemeClr val="tx1"/>
                </a:solidFill>
              </a:rPr>
              <a:t>PUBLIC TRANSPORT </a:t>
            </a:r>
            <a:br>
              <a:rPr lang="en-US" altLang="en-US" sz="2400" b="0" u="sng" dirty="0" smtClean="0">
                <a:solidFill>
                  <a:schemeClr val="tx1"/>
                </a:solidFill>
              </a:rPr>
            </a:br>
            <a:r>
              <a:rPr lang="en-US" altLang="en-US" sz="2400" b="0" u="sng" dirty="0">
                <a:solidFill>
                  <a:schemeClr val="tx1"/>
                </a:solidFill>
              </a:rPr>
              <a:t/>
            </a:r>
            <a:br>
              <a:rPr lang="en-US" altLang="en-US" sz="2400" b="0" u="sng" dirty="0">
                <a:solidFill>
                  <a:schemeClr val="tx1"/>
                </a:solidFill>
              </a:rPr>
            </a:br>
            <a:r>
              <a:rPr lang="en-US" altLang="en-US" sz="2400" b="0" dirty="0" smtClean="0">
                <a:solidFill>
                  <a:schemeClr val="tx1"/>
                </a:solidFill>
              </a:rPr>
              <a:t>TRAIN SERVICES</a:t>
            </a:r>
            <a:endParaRPr lang="en-US" altLang="en-US" sz="2400" b="0" dirty="0">
              <a:solidFill>
                <a:schemeClr val="tx1"/>
              </a:solidFill>
            </a:endParaRPr>
          </a:p>
        </p:txBody>
      </p:sp>
    </p:spTree>
    <p:extLst>
      <p:ext uri="{BB962C8B-B14F-4D97-AF65-F5344CB8AC3E}">
        <p14:creationId xmlns:p14="http://schemas.microsoft.com/office/powerpoint/2010/main" val="802213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0" y="1589"/>
            <a:ext cx="9144000" cy="549954"/>
          </a:xfrm>
        </p:spPr>
        <p:txBody>
          <a:bodyPr/>
          <a:lstStyle/>
          <a:p>
            <a:pPr eaLnBrk="1" hangingPunct="1"/>
            <a:r>
              <a:rPr lang="en-US" altLang="en-US" sz="2400" b="0" dirty="0" smtClean="0">
                <a:solidFill>
                  <a:schemeClr val="tx1"/>
                </a:solidFill>
              </a:rPr>
              <a:t>OPTSfC – Rail Investments</a:t>
            </a:r>
            <a:endParaRPr lang="en-US" altLang="en-US" sz="2400" b="0" dirty="0">
              <a:solidFill>
                <a:schemeClr val="tx1"/>
              </a:solidFill>
            </a:endParaRPr>
          </a:p>
        </p:txBody>
      </p:sp>
      <p:sp>
        <p:nvSpPr>
          <p:cNvPr id="11" name="Rectangle 2"/>
          <p:cNvSpPr txBox="1">
            <a:spLocks noChangeArrowheads="1"/>
          </p:cNvSpPr>
          <p:nvPr/>
        </p:nvSpPr>
        <p:spPr bwMode="auto">
          <a:xfrm>
            <a:off x="161924" y="420690"/>
            <a:ext cx="8658225" cy="1008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pPr marL="457200" indent="-457200">
              <a:buFont typeface="+mj-lt"/>
              <a:buAutoNum type="arabicPeriod"/>
            </a:pPr>
            <a:r>
              <a:rPr lang="en-US" altLang="en-US" sz="1400" b="0" kern="0" dirty="0" smtClean="0">
                <a:solidFill>
                  <a:schemeClr val="tx1"/>
                </a:solidFill>
              </a:rPr>
              <a:t>Upgraded Sleeper Service</a:t>
            </a:r>
          </a:p>
          <a:p>
            <a:pPr marL="457200" indent="-457200">
              <a:buFont typeface="+mj-lt"/>
              <a:buAutoNum type="arabicPeriod"/>
            </a:pPr>
            <a:r>
              <a:rPr lang="en-US" altLang="en-US" sz="1400" b="0" kern="0" dirty="0" smtClean="0">
                <a:solidFill>
                  <a:schemeClr val="tx1"/>
                </a:solidFill>
              </a:rPr>
              <a:t>New state-of-the-art new maintenance facility at Long Rock, Penzance</a:t>
            </a:r>
          </a:p>
          <a:p>
            <a:pPr marL="457200" indent="-457200">
              <a:buFont typeface="+mj-lt"/>
              <a:buAutoNum type="arabicPeriod"/>
            </a:pPr>
            <a:r>
              <a:rPr lang="en-US" altLang="en-US" sz="1400" b="0" kern="0" dirty="0" smtClean="0">
                <a:solidFill>
                  <a:schemeClr val="tx1"/>
                </a:solidFill>
              </a:rPr>
              <a:t>Mainline service enhancements and signaling upgrade</a:t>
            </a:r>
          </a:p>
          <a:p>
            <a:pPr marL="457200" indent="-457200">
              <a:buFont typeface="+mj-lt"/>
              <a:buAutoNum type="arabicPeriod"/>
            </a:pPr>
            <a:r>
              <a:rPr lang="en-US" altLang="en-US" sz="1400" b="0" kern="0" dirty="0" smtClean="0">
                <a:solidFill>
                  <a:schemeClr val="tx1"/>
                </a:solidFill>
              </a:rPr>
              <a:t>New half-hourly pulse train running from Penzance to Plymouth</a:t>
            </a:r>
            <a:endParaRPr lang="en-US" altLang="en-US" sz="1400" b="0" kern="0" dirty="0">
              <a:solidFill>
                <a:schemeClr val="tx1"/>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403" y="1428751"/>
            <a:ext cx="6745266" cy="247462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403" y="4039698"/>
            <a:ext cx="6745266" cy="2630583"/>
          </a:xfrm>
          <a:prstGeom prst="rect">
            <a:avLst/>
          </a:prstGeom>
        </p:spPr>
      </p:pic>
    </p:spTree>
    <p:extLst>
      <p:ext uri="{BB962C8B-B14F-4D97-AF65-F5344CB8AC3E}">
        <p14:creationId xmlns:p14="http://schemas.microsoft.com/office/powerpoint/2010/main" val="39654876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1044" y="3362767"/>
            <a:ext cx="4295616" cy="3038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8967" y="256774"/>
            <a:ext cx="3941022" cy="304455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862" y="3455532"/>
            <a:ext cx="4295616" cy="3038034"/>
          </a:xfrm>
          <a:prstGeom prst="rect">
            <a:avLst/>
          </a:prstGeom>
        </p:spPr>
      </p:pic>
    </p:spTree>
    <p:extLst>
      <p:ext uri="{BB962C8B-B14F-4D97-AF65-F5344CB8AC3E}">
        <p14:creationId xmlns:p14="http://schemas.microsoft.com/office/powerpoint/2010/main" val="3638910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119188"/>
            <a:ext cx="9144000" cy="1624011"/>
          </a:xfrm>
        </p:spPr>
        <p:txBody>
          <a:bodyPr/>
          <a:lstStyle/>
          <a:p>
            <a:pPr algn="ctr" eaLnBrk="1" hangingPunct="1"/>
            <a:r>
              <a:rPr lang="en-US" altLang="en-US" sz="2400" b="0" u="sng" dirty="0" smtClean="0">
                <a:solidFill>
                  <a:schemeClr val="tx1"/>
                </a:solidFill>
              </a:rPr>
              <a:t>PUBLIC TRANSPORT </a:t>
            </a:r>
            <a:br>
              <a:rPr lang="en-US" altLang="en-US" sz="2400" b="0" u="sng" dirty="0" smtClean="0">
                <a:solidFill>
                  <a:schemeClr val="tx1"/>
                </a:solidFill>
              </a:rPr>
            </a:br>
            <a:r>
              <a:rPr lang="en-US" altLang="en-US" sz="2400" b="0" u="sng" dirty="0">
                <a:solidFill>
                  <a:schemeClr val="tx1"/>
                </a:solidFill>
              </a:rPr>
              <a:t/>
            </a:r>
            <a:br>
              <a:rPr lang="en-US" altLang="en-US" sz="2400" b="0" u="sng" dirty="0">
                <a:solidFill>
                  <a:schemeClr val="tx1"/>
                </a:solidFill>
              </a:rPr>
            </a:br>
            <a:r>
              <a:rPr lang="en-US" altLang="en-US" sz="2400" b="0" dirty="0" smtClean="0">
                <a:solidFill>
                  <a:schemeClr val="tx1"/>
                </a:solidFill>
              </a:rPr>
              <a:t>BUS SERVICES</a:t>
            </a:r>
            <a:endParaRPr lang="en-US" altLang="en-US" sz="2400" b="0" dirty="0">
              <a:solidFill>
                <a:schemeClr val="tx1"/>
              </a:solidFill>
            </a:endParaRPr>
          </a:p>
        </p:txBody>
      </p:sp>
    </p:spTree>
    <p:extLst>
      <p:ext uri="{BB962C8B-B14F-4D97-AF65-F5344CB8AC3E}">
        <p14:creationId xmlns:p14="http://schemas.microsoft.com/office/powerpoint/2010/main" val="2362225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589"/>
            <a:ext cx="9144000" cy="549954"/>
          </a:xfrm>
        </p:spPr>
        <p:txBody>
          <a:bodyPr/>
          <a:lstStyle/>
          <a:p>
            <a:pPr eaLnBrk="1" hangingPunct="1"/>
            <a:r>
              <a:rPr lang="en-US" altLang="en-US" sz="2400" b="0" dirty="0">
                <a:solidFill>
                  <a:schemeClr val="tx1"/>
                </a:solidFill>
              </a:rPr>
              <a:t>Bus Services Bill – What’s it all about?</a:t>
            </a:r>
          </a:p>
        </p:txBody>
      </p:sp>
      <p:graphicFrame>
        <p:nvGraphicFramePr>
          <p:cNvPr id="2" name="Table 1"/>
          <p:cNvGraphicFramePr>
            <a:graphicFrameLocks noGrp="1"/>
          </p:cNvGraphicFramePr>
          <p:nvPr>
            <p:extLst>
              <p:ext uri="{D42A27DB-BD31-4B8C-83A1-F6EECF244321}">
                <p14:modId xmlns:p14="http://schemas.microsoft.com/office/powerpoint/2010/main" val="307787380"/>
              </p:ext>
            </p:extLst>
          </p:nvPr>
        </p:nvGraphicFramePr>
        <p:xfrm>
          <a:off x="246742" y="584209"/>
          <a:ext cx="8650515" cy="3571240"/>
        </p:xfrm>
        <a:graphic>
          <a:graphicData uri="http://schemas.openxmlformats.org/drawingml/2006/table">
            <a:tbl>
              <a:tblPr firstRow="1" bandRow="1">
                <a:tableStyleId>{5C22544A-7EE6-4342-B048-85BDC9FD1C3A}</a:tableStyleId>
              </a:tblPr>
              <a:tblGrid>
                <a:gridCol w="8650515"/>
              </a:tblGrid>
              <a:tr h="370840">
                <a:tc>
                  <a:txBody>
                    <a:bodyPr/>
                    <a:lstStyle/>
                    <a:p>
                      <a:pPr algn="ctr"/>
                      <a:r>
                        <a:rPr lang="en-GB" sz="1800" b="1" dirty="0" smtClean="0">
                          <a:solidFill>
                            <a:schemeClr val="tx1"/>
                          </a:solidFill>
                        </a:rPr>
                        <a:t>Franchising Powers</a:t>
                      </a:r>
                      <a:endParaRPr lang="en-GB" sz="18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tr>
              <a:tr h="370840">
                <a:tc>
                  <a:txBody>
                    <a:bodyPr/>
                    <a:lstStyle/>
                    <a:p>
                      <a:pPr algn="just"/>
                      <a:r>
                        <a:rPr lang="en-US" sz="1800" b="0" i="1" dirty="0" smtClean="0">
                          <a:solidFill>
                            <a:schemeClr val="tx1"/>
                          </a:solidFill>
                        </a:rPr>
                        <a:t>Allows Local Authorities to determine and specify the local bus services that should be provided in their area, including those which are currently operated commercially.</a:t>
                      </a:r>
                      <a:endParaRPr lang="en-GB" sz="1800" b="0" i="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marL="0" lvl="0" indent="0">
                        <a:buFont typeface="Arial" panose="020B0604020202020204" pitchFamily="34" charset="0"/>
                        <a:buNone/>
                      </a:pPr>
                      <a:r>
                        <a:rPr lang="en-GB" sz="1800" u="sng" kern="1200" dirty="0" smtClean="0">
                          <a:solidFill>
                            <a:schemeClr val="dk1"/>
                          </a:solidFill>
                          <a:effectLst/>
                          <a:latin typeface="+mn-lt"/>
                          <a:ea typeface="+mn-ea"/>
                          <a:cs typeface="+mn-cs"/>
                        </a:rPr>
                        <a:t>Benefit:</a:t>
                      </a:r>
                    </a:p>
                    <a:p>
                      <a:pPr marL="285750" lvl="0" indent="-285750">
                        <a:buFont typeface="Arial" panose="020B0604020202020204" pitchFamily="34" charset="0"/>
                        <a:buChar char="•"/>
                      </a:pPr>
                      <a:r>
                        <a:rPr lang="en-GB" sz="1800" kern="1200" dirty="0" smtClean="0">
                          <a:solidFill>
                            <a:schemeClr val="dk1"/>
                          </a:solidFill>
                          <a:effectLst/>
                          <a:latin typeface="+mn-lt"/>
                          <a:ea typeface="+mn-ea"/>
                          <a:cs typeface="+mn-cs"/>
                        </a:rPr>
                        <a:t>which bus services run and when;</a:t>
                      </a:r>
                    </a:p>
                    <a:p>
                      <a:pPr marL="285750" lvl="0" indent="-285750">
                        <a:buFont typeface="Arial" panose="020B0604020202020204" pitchFamily="34" charset="0"/>
                        <a:buChar char="•"/>
                      </a:pPr>
                      <a:r>
                        <a:rPr lang="en-GB" sz="1800" kern="1200" dirty="0" smtClean="0">
                          <a:solidFill>
                            <a:schemeClr val="dk1"/>
                          </a:solidFill>
                          <a:effectLst/>
                          <a:latin typeface="+mn-lt"/>
                          <a:ea typeface="+mn-ea"/>
                          <a:cs typeface="+mn-cs"/>
                        </a:rPr>
                        <a:t>the types of ticket available; </a:t>
                      </a:r>
                    </a:p>
                    <a:p>
                      <a:pPr marL="285750" lvl="0" indent="-285750">
                        <a:buFont typeface="Arial" panose="020B0604020202020204" pitchFamily="34" charset="0"/>
                        <a:buChar char="•"/>
                      </a:pPr>
                      <a:r>
                        <a:rPr lang="en-GB" sz="1800" kern="1200" dirty="0" smtClean="0">
                          <a:solidFill>
                            <a:schemeClr val="dk1"/>
                          </a:solidFill>
                          <a:effectLst/>
                          <a:latin typeface="+mn-lt"/>
                          <a:ea typeface="+mn-ea"/>
                          <a:cs typeface="+mn-cs"/>
                        </a:rPr>
                        <a:t>the fares that should be charged; </a:t>
                      </a:r>
                    </a:p>
                    <a:p>
                      <a:pPr marL="285750" lvl="0" indent="-285750">
                        <a:buFont typeface="Arial" panose="020B0604020202020204" pitchFamily="34" charset="0"/>
                        <a:buChar char="•"/>
                      </a:pPr>
                      <a:r>
                        <a:rPr lang="en-GB" sz="1800" kern="1200" dirty="0" smtClean="0">
                          <a:solidFill>
                            <a:schemeClr val="dk1"/>
                          </a:solidFill>
                          <a:effectLst/>
                          <a:latin typeface="+mn-lt"/>
                          <a:ea typeface="+mn-ea"/>
                          <a:cs typeface="+mn-cs"/>
                        </a:rPr>
                        <a:t>the types of payment that must be accepted; </a:t>
                      </a:r>
                    </a:p>
                    <a:p>
                      <a:pPr marL="285750" lvl="0" indent="-285750">
                        <a:buFont typeface="Arial" panose="020B0604020202020204" pitchFamily="34" charset="0"/>
                        <a:buChar char="•"/>
                      </a:pPr>
                      <a:r>
                        <a:rPr lang="en-GB" sz="1800" kern="1200" dirty="0" smtClean="0">
                          <a:solidFill>
                            <a:schemeClr val="dk1"/>
                          </a:solidFill>
                          <a:effectLst/>
                          <a:latin typeface="+mn-lt"/>
                          <a:ea typeface="+mn-ea"/>
                          <a:cs typeface="+mn-cs"/>
                        </a:rPr>
                        <a:t>the information that is available to passengers; and </a:t>
                      </a:r>
                    </a:p>
                    <a:p>
                      <a:pPr marL="285750" lvl="0" indent="-285750">
                        <a:buFont typeface="Arial" panose="020B0604020202020204" pitchFamily="34" charset="0"/>
                        <a:buChar char="•"/>
                      </a:pPr>
                      <a:r>
                        <a:rPr lang="en-GB" sz="1800" kern="1200" dirty="0" smtClean="0">
                          <a:solidFill>
                            <a:schemeClr val="dk1"/>
                          </a:solidFill>
                          <a:effectLst/>
                          <a:latin typeface="+mn-lt"/>
                          <a:ea typeface="+mn-ea"/>
                          <a:cs typeface="+mn-cs"/>
                        </a:rPr>
                        <a:t>the standard of bus that must be used – including their emissions standards or fuel technologies. </a:t>
                      </a:r>
                      <a:endParaRPr lang="en-GB" sz="1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928236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589"/>
            <a:ext cx="9144000" cy="549954"/>
          </a:xfrm>
        </p:spPr>
        <p:txBody>
          <a:bodyPr/>
          <a:lstStyle/>
          <a:p>
            <a:pPr eaLnBrk="1" hangingPunct="1"/>
            <a:r>
              <a:rPr lang="en-US" altLang="en-US" sz="2400" b="0" dirty="0">
                <a:solidFill>
                  <a:schemeClr val="tx1"/>
                </a:solidFill>
              </a:rPr>
              <a:t>Bus Services Bill – What’s it all about?</a:t>
            </a:r>
          </a:p>
        </p:txBody>
      </p:sp>
      <p:graphicFrame>
        <p:nvGraphicFramePr>
          <p:cNvPr id="5" name="Table 4"/>
          <p:cNvGraphicFramePr>
            <a:graphicFrameLocks noGrp="1"/>
          </p:cNvGraphicFramePr>
          <p:nvPr>
            <p:extLst>
              <p:ext uri="{D42A27DB-BD31-4B8C-83A1-F6EECF244321}">
                <p14:modId xmlns:p14="http://schemas.microsoft.com/office/powerpoint/2010/main" val="3503650154"/>
              </p:ext>
            </p:extLst>
          </p:nvPr>
        </p:nvGraphicFramePr>
        <p:xfrm>
          <a:off x="232227" y="656769"/>
          <a:ext cx="8650515" cy="4668520"/>
        </p:xfrm>
        <a:graphic>
          <a:graphicData uri="http://schemas.openxmlformats.org/drawingml/2006/table">
            <a:tbl>
              <a:tblPr firstRow="1" bandRow="1">
                <a:tableStyleId>{5C22544A-7EE6-4342-B048-85BDC9FD1C3A}</a:tableStyleId>
              </a:tblPr>
              <a:tblGrid>
                <a:gridCol w="8650515"/>
              </a:tblGrid>
              <a:tr h="370840">
                <a:tc>
                  <a:txBody>
                    <a:bodyPr/>
                    <a:lstStyle/>
                    <a:p>
                      <a:pPr algn="ctr"/>
                      <a:r>
                        <a:rPr lang="en-GB" sz="1800" b="1" dirty="0" smtClean="0">
                          <a:solidFill>
                            <a:schemeClr val="tx1"/>
                          </a:solidFill>
                        </a:rPr>
                        <a:t>Enhanced</a:t>
                      </a:r>
                      <a:r>
                        <a:rPr lang="en-GB" sz="1800" b="1" baseline="0" dirty="0" smtClean="0">
                          <a:solidFill>
                            <a:schemeClr val="tx1"/>
                          </a:solidFill>
                        </a:rPr>
                        <a:t> Partnership </a:t>
                      </a:r>
                      <a:r>
                        <a:rPr lang="en-GB" sz="1800" b="1" dirty="0" smtClean="0">
                          <a:solidFill>
                            <a:schemeClr val="tx1"/>
                          </a:solidFill>
                        </a:rPr>
                        <a:t>Powers</a:t>
                      </a:r>
                      <a:endParaRPr lang="en-GB" sz="18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370840">
                <a:tc>
                  <a:txBody>
                    <a:bodyPr/>
                    <a:lstStyle/>
                    <a:p>
                      <a:pPr algn="just"/>
                      <a:r>
                        <a:rPr lang="en-US" sz="1800" b="0" i="1" dirty="0" smtClean="0">
                          <a:solidFill>
                            <a:schemeClr val="tx1"/>
                          </a:solidFill>
                        </a:rPr>
                        <a:t>Allows Local Authorities and bus operators to work together to set out and deliver improvements to local bus services in the area. Through partnership working, Authorities and Operators can agree standards for local bus services – including vehicle specifications, branding, ticketing and service frequencies.</a:t>
                      </a:r>
                      <a:endParaRPr lang="en-GB" sz="1800" b="0" i="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marL="0" lvl="0" indent="0" algn="just">
                        <a:buFont typeface="Arial" panose="020B0604020202020204" pitchFamily="34" charset="0"/>
                        <a:buNone/>
                      </a:pPr>
                      <a:r>
                        <a:rPr lang="en-US" sz="1800" b="0" u="sng" dirty="0" smtClean="0">
                          <a:solidFill>
                            <a:schemeClr val="tx1"/>
                          </a:solidFill>
                        </a:rPr>
                        <a:t>Benefit:</a:t>
                      </a:r>
                    </a:p>
                    <a:p>
                      <a:pPr marL="285750" lvl="0" indent="-285750" algn="just">
                        <a:buFont typeface="Arial" panose="020B0604020202020204" pitchFamily="34" charset="0"/>
                        <a:buChar char="•"/>
                      </a:pPr>
                      <a:r>
                        <a:rPr lang="en-US" sz="1800" b="0" dirty="0" smtClean="0">
                          <a:solidFill>
                            <a:schemeClr val="tx1"/>
                          </a:solidFill>
                        </a:rPr>
                        <a:t>Opportunity for LA and bus operators to work together to identify the bus services needed in an area, including thinking about the best mix of services to meet the needs of passengers throughout the area, including in rural communities;</a:t>
                      </a:r>
                    </a:p>
                    <a:p>
                      <a:pPr marL="285750" lvl="0" indent="-285750" algn="just">
                        <a:buFont typeface="Arial" panose="020B0604020202020204" pitchFamily="34" charset="0"/>
                        <a:buChar char="•"/>
                      </a:pPr>
                      <a:endParaRPr lang="en-US" sz="1800" b="0" dirty="0" smtClean="0">
                        <a:solidFill>
                          <a:schemeClr val="tx1"/>
                        </a:solidFill>
                      </a:endParaRPr>
                    </a:p>
                    <a:p>
                      <a:pPr marL="285750" lvl="0" indent="-285750" algn="just">
                        <a:buFont typeface="Arial" panose="020B0604020202020204" pitchFamily="34" charset="0"/>
                        <a:buChar char="•"/>
                      </a:pPr>
                      <a:r>
                        <a:rPr lang="en-US" sz="1800" b="0" dirty="0" smtClean="0">
                          <a:solidFill>
                            <a:schemeClr val="tx1"/>
                          </a:solidFill>
                        </a:rPr>
                        <a:t>Opportunity to determine the optimum network of services for the area, and it may be that there are efficiency savings that could be made, or a re-deployment of existing resources;</a:t>
                      </a:r>
                    </a:p>
                    <a:p>
                      <a:pPr marL="285750" lvl="0" indent="-285750" algn="just">
                        <a:buFont typeface="Arial" panose="020B0604020202020204" pitchFamily="34" charset="0"/>
                        <a:buChar char="•"/>
                      </a:pPr>
                      <a:endParaRPr lang="en-GB" sz="1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 name="Rectangle 3"/>
          <p:cNvSpPr/>
          <p:nvPr/>
        </p:nvSpPr>
        <p:spPr>
          <a:xfrm>
            <a:off x="344714" y="5492819"/>
            <a:ext cx="7932057" cy="1242904"/>
          </a:xfrm>
          <a:prstGeom prst="rect">
            <a:avLst/>
          </a:prstGeom>
        </p:spPr>
        <p:txBody>
          <a:bodyPr wrap="square">
            <a:spAutoFit/>
          </a:bodyPr>
          <a:lstStyle/>
          <a:p>
            <a:pPr marL="257175">
              <a:lnSpc>
                <a:spcPct val="150000"/>
              </a:lnSpc>
              <a:defRPr/>
            </a:pPr>
            <a:r>
              <a:rPr lang="en-GB" altLang="en-US" sz="1800" u="sng" kern="0" dirty="0" smtClean="0">
                <a:solidFill>
                  <a:srgbClr val="000000"/>
                </a:solidFill>
                <a:latin typeface="+mn-lt"/>
              </a:rPr>
              <a:t>Other modes of travel available to deliver connecting journeys </a:t>
            </a:r>
            <a:r>
              <a:rPr lang="en-GB" altLang="en-US" sz="1600" kern="0" dirty="0">
                <a:solidFill>
                  <a:srgbClr val="000000"/>
                </a:solidFill>
                <a:latin typeface="+mn-lt"/>
              </a:rPr>
              <a:t>Taxi </a:t>
            </a:r>
            <a:r>
              <a:rPr lang="en-GB" altLang="en-US" sz="1600" kern="0" dirty="0" smtClean="0">
                <a:solidFill>
                  <a:srgbClr val="000000"/>
                </a:solidFill>
                <a:latin typeface="+mn-lt"/>
              </a:rPr>
              <a:t>Services</a:t>
            </a:r>
            <a:endParaRPr lang="en-GB" altLang="en-US" sz="1400" kern="0" dirty="0">
              <a:solidFill>
                <a:srgbClr val="000000"/>
              </a:solidFill>
              <a:latin typeface="+mn-lt"/>
            </a:endParaRPr>
          </a:p>
          <a:p>
            <a:pPr marL="257175">
              <a:lnSpc>
                <a:spcPct val="150000"/>
              </a:lnSpc>
              <a:defRPr/>
            </a:pPr>
            <a:r>
              <a:rPr lang="en-GB" altLang="en-US" sz="1600" kern="0" dirty="0">
                <a:solidFill>
                  <a:srgbClr val="000000"/>
                </a:solidFill>
                <a:latin typeface="+mn-lt"/>
              </a:rPr>
              <a:t>Demand Responsive </a:t>
            </a:r>
            <a:r>
              <a:rPr lang="en-GB" altLang="en-US" sz="1600" kern="0" dirty="0" smtClean="0">
                <a:solidFill>
                  <a:srgbClr val="000000"/>
                </a:solidFill>
                <a:latin typeface="+mn-lt"/>
              </a:rPr>
              <a:t>including Community Transport </a:t>
            </a:r>
          </a:p>
        </p:txBody>
      </p:sp>
    </p:spTree>
    <p:extLst>
      <p:ext uri="{BB962C8B-B14F-4D97-AF65-F5344CB8AC3E}">
        <p14:creationId xmlns:p14="http://schemas.microsoft.com/office/powerpoint/2010/main" val="1322198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549954"/>
          </a:xfrm>
        </p:spPr>
        <p:txBody>
          <a:bodyPr/>
          <a:lstStyle/>
          <a:p>
            <a:pPr eaLnBrk="1" hangingPunct="1"/>
            <a:r>
              <a:rPr lang="en-US" altLang="en-US" sz="2400" b="0" dirty="0" smtClean="0">
                <a:solidFill>
                  <a:schemeClr val="tx1"/>
                </a:solidFill>
              </a:rPr>
              <a:t>OPTSfC – Elements and Workstreams</a:t>
            </a:r>
            <a:endParaRPr lang="en-US" altLang="en-US" sz="2400" b="0" dirty="0">
              <a:solidFill>
                <a:schemeClr val="tx1"/>
              </a:solidFill>
            </a:endParaRPr>
          </a:p>
        </p:txBody>
      </p:sp>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64" t="1591" r="3031" b="1780"/>
          <a:stretch/>
        </p:blipFill>
        <p:spPr bwMode="auto">
          <a:xfrm>
            <a:off x="2510972" y="695525"/>
            <a:ext cx="6212114" cy="61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665983"/>
            <a:ext cx="4760686" cy="2585323"/>
          </a:xfrm>
          <a:prstGeom prst="rect">
            <a:avLst/>
          </a:prstGeom>
        </p:spPr>
        <p:txBody>
          <a:bodyPr wrap="square">
            <a:spAutoFit/>
          </a:bodyPr>
          <a:lstStyle/>
          <a:p>
            <a:pPr marL="257175">
              <a:lnSpc>
                <a:spcPct val="150000"/>
              </a:lnSpc>
              <a:defRPr/>
            </a:pPr>
            <a:r>
              <a:rPr lang="en-GB" altLang="en-US" sz="1800" u="sng" kern="0" dirty="0" smtClean="0">
                <a:solidFill>
                  <a:srgbClr val="000000"/>
                </a:solidFill>
                <a:latin typeface="+mn-lt"/>
              </a:rPr>
              <a:t>Elements or Workstreams:</a:t>
            </a:r>
          </a:p>
          <a:p>
            <a:pPr marL="257175">
              <a:lnSpc>
                <a:spcPct val="150000"/>
              </a:lnSpc>
              <a:defRPr/>
            </a:pPr>
            <a:r>
              <a:rPr lang="en-GB" altLang="en-US" sz="1800" kern="0" dirty="0" smtClean="0">
                <a:solidFill>
                  <a:srgbClr val="000000"/>
                </a:solidFill>
                <a:latin typeface="+mn-lt"/>
              </a:rPr>
              <a:t>One Network</a:t>
            </a:r>
          </a:p>
          <a:p>
            <a:pPr marL="257175">
              <a:lnSpc>
                <a:spcPct val="150000"/>
              </a:lnSpc>
              <a:defRPr/>
            </a:pPr>
            <a:r>
              <a:rPr lang="en-GB" altLang="en-US" sz="1800" kern="0" dirty="0" smtClean="0">
                <a:solidFill>
                  <a:srgbClr val="000000"/>
                </a:solidFill>
                <a:latin typeface="+mn-lt"/>
              </a:rPr>
              <a:t>One Timetable</a:t>
            </a:r>
          </a:p>
          <a:p>
            <a:pPr marL="257175">
              <a:lnSpc>
                <a:spcPct val="150000"/>
              </a:lnSpc>
              <a:defRPr/>
            </a:pPr>
            <a:r>
              <a:rPr lang="en-GB" altLang="en-US" sz="1800" kern="0" dirty="0" smtClean="0">
                <a:solidFill>
                  <a:srgbClr val="000000"/>
                </a:solidFill>
                <a:latin typeface="+mn-lt"/>
              </a:rPr>
              <a:t>One Ticket</a:t>
            </a:r>
          </a:p>
          <a:p>
            <a:pPr marL="257175">
              <a:lnSpc>
                <a:spcPct val="150000"/>
              </a:lnSpc>
              <a:defRPr/>
            </a:pPr>
            <a:r>
              <a:rPr lang="en-GB" altLang="en-US" sz="1800" kern="0" dirty="0" smtClean="0">
                <a:solidFill>
                  <a:srgbClr val="000000"/>
                </a:solidFill>
                <a:latin typeface="+mn-lt"/>
              </a:rPr>
              <a:t>One Standard</a:t>
            </a:r>
          </a:p>
          <a:p>
            <a:pPr marL="257175">
              <a:lnSpc>
                <a:spcPct val="150000"/>
              </a:lnSpc>
              <a:defRPr/>
            </a:pPr>
            <a:r>
              <a:rPr lang="en-GB" altLang="en-US" sz="1800" kern="0" dirty="0" smtClean="0">
                <a:solidFill>
                  <a:srgbClr val="000000"/>
                </a:solidFill>
                <a:latin typeface="+mn-lt"/>
              </a:rPr>
              <a:t>One Brand</a:t>
            </a:r>
            <a:endParaRPr lang="en-GB" altLang="en-US" sz="1800" kern="0" dirty="0">
              <a:solidFill>
                <a:srgbClr val="000000"/>
              </a:solidFill>
              <a:latin typeface="+mn-lt"/>
            </a:endParaRPr>
          </a:p>
        </p:txBody>
      </p:sp>
    </p:spTree>
    <p:extLst>
      <p:ext uri="{BB962C8B-B14F-4D97-AF65-F5344CB8AC3E}">
        <p14:creationId xmlns:p14="http://schemas.microsoft.com/office/powerpoint/2010/main" val="2526493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428172" y="549954"/>
            <a:ext cx="7801902" cy="5565620"/>
          </a:xfrm>
        </p:spPr>
        <p:txBody>
          <a:bodyPr/>
          <a:lstStyle/>
          <a:p>
            <a:pPr>
              <a:defRPr/>
            </a:pPr>
            <a:r>
              <a:rPr lang="en-GB" altLang="en-US" dirty="0" smtClean="0"/>
              <a:t>Customer focus is at the heart of delivering </a:t>
            </a:r>
            <a:r>
              <a:rPr lang="en-GB" altLang="en-US" dirty="0" err="1" smtClean="0"/>
              <a:t>OPTSfC</a:t>
            </a:r>
            <a:r>
              <a:rPr lang="en-GB" altLang="en-US" dirty="0" smtClean="0"/>
              <a:t> for bus &amp; rail.</a:t>
            </a:r>
          </a:p>
          <a:p>
            <a:pPr>
              <a:defRPr/>
            </a:pPr>
            <a:r>
              <a:rPr lang="en-GB" altLang="en-US" dirty="0" smtClean="0"/>
              <a:t>Improved appeal of public transport</a:t>
            </a:r>
          </a:p>
          <a:p>
            <a:pPr>
              <a:defRPr/>
            </a:pPr>
            <a:r>
              <a:rPr lang="en-GB" altLang="en-US" dirty="0" smtClean="0"/>
              <a:t>Increased patronage to improve the financial viability of the network</a:t>
            </a:r>
          </a:p>
          <a:p>
            <a:pPr>
              <a:defRPr/>
            </a:pPr>
            <a:r>
              <a:rPr lang="en-GB" altLang="en-US" dirty="0" err="1" smtClean="0"/>
              <a:t>OPTSfC</a:t>
            </a:r>
            <a:r>
              <a:rPr lang="en-GB" altLang="en-US" dirty="0" smtClean="0"/>
              <a:t> will deliver:</a:t>
            </a:r>
          </a:p>
          <a:p>
            <a:pPr lvl="1">
              <a:defRPr/>
            </a:pPr>
            <a:r>
              <a:rPr lang="en-GB" altLang="en-US" sz="2400" dirty="0" smtClean="0"/>
              <a:t>New vehicles</a:t>
            </a:r>
          </a:p>
          <a:p>
            <a:pPr lvl="1">
              <a:defRPr/>
            </a:pPr>
            <a:r>
              <a:rPr lang="en-GB" altLang="en-US" sz="2400" dirty="0" smtClean="0"/>
              <a:t>Improved infrastructure</a:t>
            </a:r>
          </a:p>
          <a:p>
            <a:pPr lvl="1">
              <a:defRPr/>
            </a:pPr>
            <a:r>
              <a:rPr lang="en-GB" altLang="en-US" sz="2400" dirty="0"/>
              <a:t>Smart ticketing</a:t>
            </a:r>
          </a:p>
          <a:p>
            <a:pPr lvl="1">
              <a:defRPr/>
            </a:pPr>
            <a:r>
              <a:rPr lang="en-GB" altLang="en-US" sz="2400" dirty="0" smtClean="0"/>
              <a:t>Real Time Passenger </a:t>
            </a:r>
            <a:br>
              <a:rPr lang="en-GB" altLang="en-US" sz="2400" dirty="0" smtClean="0"/>
            </a:br>
            <a:r>
              <a:rPr lang="en-GB" altLang="en-US" sz="2400" dirty="0" smtClean="0"/>
              <a:t>Information</a:t>
            </a:r>
          </a:p>
          <a:p>
            <a:pPr lvl="1">
              <a:defRPr/>
            </a:pPr>
            <a:r>
              <a:rPr lang="en-GB" altLang="en-US" sz="2400" dirty="0" smtClean="0"/>
              <a:t>Image &amp; branding</a:t>
            </a:r>
          </a:p>
          <a:p>
            <a:pPr>
              <a:defRPr/>
            </a:pPr>
            <a:endParaRPr lang="en-GB" altLang="en-US" sz="2000" dirty="0" smtClean="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488" y="2435427"/>
            <a:ext cx="3450586" cy="22914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 Principles</a:t>
            </a:r>
            <a:endParaRPr lang="en-US" altLang="en-US" sz="2400" b="0" kern="0" dirty="0">
              <a:solidFill>
                <a:schemeClr val="tx1"/>
              </a:solidFill>
            </a:endParaRPr>
          </a:p>
        </p:txBody>
      </p:sp>
    </p:spTree>
    <p:extLst>
      <p:ext uri="{BB962C8B-B14F-4D97-AF65-F5344CB8AC3E}">
        <p14:creationId xmlns:p14="http://schemas.microsoft.com/office/powerpoint/2010/main" val="19063954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1"/>
          </p:nvPr>
        </p:nvSpPr>
        <p:spPr>
          <a:xfrm>
            <a:off x="457200" y="700314"/>
            <a:ext cx="8686800" cy="5715000"/>
          </a:xfrm>
        </p:spPr>
        <p:txBody>
          <a:bodyPr/>
          <a:lstStyle/>
          <a:p>
            <a:pPr marL="0" indent="0">
              <a:buFontTx/>
              <a:buNone/>
              <a:defRPr/>
            </a:pPr>
            <a:r>
              <a:rPr lang="en-GB" altLang="en-US" sz="2000" b="1" dirty="0" smtClean="0"/>
              <a:t>Governance</a:t>
            </a:r>
          </a:p>
          <a:p>
            <a:pPr>
              <a:defRPr/>
            </a:pPr>
            <a:r>
              <a:rPr lang="en-GB" altLang="en-US" sz="2000" dirty="0" smtClean="0"/>
              <a:t>2015 – Part of Devolution Deal is to pursue improvements to public transport.</a:t>
            </a:r>
          </a:p>
          <a:p>
            <a:pPr>
              <a:defRPr/>
            </a:pPr>
            <a:r>
              <a:rPr lang="en-GB" altLang="en-US" sz="2000" dirty="0" smtClean="0"/>
              <a:t>Bus Services Bill will give choice of Franchising or Enhanced Partnership Working.</a:t>
            </a:r>
          </a:p>
          <a:p>
            <a:pPr marL="0" indent="0">
              <a:buNone/>
              <a:defRPr/>
            </a:pPr>
            <a:r>
              <a:rPr lang="en-GB" altLang="en-US" sz="2000" b="1" dirty="0" smtClean="0"/>
              <a:t>Funding</a:t>
            </a:r>
          </a:p>
          <a:p>
            <a:pPr>
              <a:defRPr/>
            </a:pPr>
            <a:r>
              <a:rPr lang="en-GB" altLang="en-US" sz="2000" dirty="0" smtClean="0"/>
              <a:t>2015 – £8m Growth Deal 1 funding matched £2.375m from Local Transport Plan for transport improvements</a:t>
            </a:r>
          </a:p>
          <a:p>
            <a:pPr>
              <a:defRPr/>
            </a:pPr>
            <a:r>
              <a:rPr lang="en-GB" altLang="en-US" sz="2000" dirty="0" smtClean="0"/>
              <a:t>2016 – £10.4m Operator Fleet Investment 37 new buses</a:t>
            </a:r>
          </a:p>
          <a:p>
            <a:pPr>
              <a:defRPr/>
            </a:pPr>
            <a:r>
              <a:rPr lang="en-GB" altLang="en-US" sz="2000" dirty="0" smtClean="0"/>
              <a:t>2016 – bid for Growth Deal 3 funding to roll out improvements across Cornwall – Amount TBC</a:t>
            </a:r>
          </a:p>
          <a:p>
            <a:pPr>
              <a:defRPr/>
            </a:pPr>
            <a:r>
              <a:rPr lang="en-GB" altLang="en-US" sz="2000" dirty="0" err="1" smtClean="0"/>
              <a:t>DfT</a:t>
            </a:r>
            <a:r>
              <a:rPr lang="en-GB" altLang="en-US" sz="2000" dirty="0" smtClean="0"/>
              <a:t> Fund Bid - £2m Contactless ticketing</a:t>
            </a:r>
          </a:p>
          <a:p>
            <a:pPr>
              <a:defRPr/>
            </a:pPr>
            <a:r>
              <a:rPr lang="en-GB" altLang="en-US" sz="2000" dirty="0" smtClean="0"/>
              <a:t>PA07 Bid - £4m Alternative Fuel Infrastructure</a:t>
            </a:r>
          </a:p>
          <a:p>
            <a:pPr marL="0" indent="0">
              <a:buFontTx/>
              <a:buNone/>
              <a:defRPr/>
            </a:pPr>
            <a:r>
              <a:rPr lang="en-GB" altLang="en-US" sz="2000" b="1" dirty="0" smtClean="0"/>
              <a:t>Timeline</a:t>
            </a:r>
          </a:p>
          <a:p>
            <a:pPr>
              <a:defRPr/>
            </a:pPr>
            <a:r>
              <a:rPr lang="en-GB" altLang="en-US" sz="2000" dirty="0" smtClean="0"/>
              <a:t>December 2018 to coincide with enhanced rail service and improvements</a:t>
            </a:r>
            <a:endParaRPr lang="en-GB" altLang="en-US" sz="2000" dirty="0"/>
          </a:p>
          <a:p>
            <a:pPr marL="0" indent="0">
              <a:buFontTx/>
              <a:buNone/>
              <a:defRPr/>
            </a:pPr>
            <a:endParaRPr lang="en-GB" altLang="en-US" sz="2000" dirty="0" smtClean="0"/>
          </a:p>
        </p:txBody>
      </p:sp>
      <p:sp>
        <p:nvSpPr>
          <p:cNvPr id="5"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a:t>
            </a:r>
            <a:r>
              <a:rPr lang="en-US" altLang="en-US" sz="2400" b="0" kern="0" dirty="0">
                <a:solidFill>
                  <a:schemeClr val="tx1"/>
                </a:solidFill>
              </a:rPr>
              <a:t>– Governance, Funding, Timeline</a:t>
            </a:r>
          </a:p>
        </p:txBody>
      </p:sp>
    </p:spTree>
    <p:extLst>
      <p:ext uri="{BB962C8B-B14F-4D97-AF65-F5344CB8AC3E}">
        <p14:creationId xmlns:p14="http://schemas.microsoft.com/office/powerpoint/2010/main" val="1586960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392" y="727710"/>
            <a:ext cx="7848600" cy="5471754"/>
          </a:xfrm>
        </p:spPr>
        <p:txBody>
          <a:bodyPr/>
          <a:lstStyle/>
          <a:p>
            <a:pPr>
              <a:defRPr/>
            </a:pPr>
            <a:r>
              <a:rPr lang="en-GB" dirty="0" smtClean="0"/>
              <a:t>Steering Group established</a:t>
            </a:r>
          </a:p>
          <a:p>
            <a:pPr>
              <a:defRPr/>
            </a:pPr>
            <a:r>
              <a:rPr lang="en-GB" altLang="en-US" dirty="0" smtClean="0"/>
              <a:t>Reporting mechanisms established – internal to Council; external to the Local Transport Board, Local Enterprise Partnership and Central Government</a:t>
            </a:r>
          </a:p>
          <a:p>
            <a:pPr marL="0" indent="0">
              <a:buFontTx/>
              <a:buNone/>
              <a:defRPr/>
            </a:pPr>
            <a:r>
              <a:rPr lang="en-GB" altLang="en-US" b="1" dirty="0" smtClean="0"/>
              <a:t>Develop Evidence </a:t>
            </a:r>
            <a:r>
              <a:rPr lang="en-GB" altLang="en-US" b="1" dirty="0"/>
              <a:t>Base</a:t>
            </a:r>
            <a:endParaRPr lang="en-GB" altLang="en-US" b="1" dirty="0" smtClean="0"/>
          </a:p>
          <a:p>
            <a:pPr>
              <a:defRPr/>
            </a:pPr>
            <a:r>
              <a:rPr lang="en-GB" altLang="en-US" dirty="0" smtClean="0"/>
              <a:t>Network &amp; service review</a:t>
            </a:r>
          </a:p>
          <a:p>
            <a:pPr>
              <a:defRPr/>
            </a:pPr>
            <a:r>
              <a:rPr lang="en-GB" altLang="en-US" dirty="0" smtClean="0"/>
              <a:t>Infrastructure audit</a:t>
            </a:r>
          </a:p>
          <a:p>
            <a:pPr>
              <a:defRPr/>
            </a:pPr>
            <a:r>
              <a:rPr lang="en-GB" altLang="en-US" dirty="0" smtClean="0"/>
              <a:t>Market research – user satisfaction surveys</a:t>
            </a:r>
          </a:p>
          <a:p>
            <a:pPr>
              <a:defRPr/>
            </a:pPr>
            <a:r>
              <a:rPr lang="en-GB" altLang="en-US" dirty="0" smtClean="0"/>
              <a:t>Socio-demographic profile – bus users</a:t>
            </a:r>
          </a:p>
          <a:p>
            <a:pPr>
              <a:defRPr/>
            </a:pPr>
            <a:r>
              <a:rPr lang="en-GB" altLang="en-US" dirty="0" smtClean="0"/>
              <a:t>On-bus Origin &amp; Destination surveys</a:t>
            </a:r>
          </a:p>
          <a:p>
            <a:pPr>
              <a:defRPr/>
            </a:pPr>
            <a:r>
              <a:rPr lang="en-GB" altLang="en-US" dirty="0" smtClean="0"/>
              <a:t>Development of web/GIS portal</a:t>
            </a:r>
          </a:p>
          <a:p>
            <a:pPr>
              <a:defRPr/>
            </a:pPr>
            <a:r>
              <a:rPr lang="en-GB" altLang="en-US" dirty="0" smtClean="0"/>
              <a:t>Bus Network Plan – underway</a:t>
            </a:r>
          </a:p>
        </p:txBody>
      </p:sp>
      <p:sp>
        <p:nvSpPr>
          <p:cNvPr id="4"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a:t>
            </a:r>
            <a:r>
              <a:rPr lang="en-US" altLang="en-US" sz="2400" b="0" kern="0" dirty="0">
                <a:solidFill>
                  <a:schemeClr val="tx1"/>
                </a:solidFill>
              </a:rPr>
              <a:t>– </a:t>
            </a:r>
            <a:r>
              <a:rPr lang="en-US" altLang="en-US" sz="2400" b="0" kern="0" dirty="0" smtClean="0">
                <a:solidFill>
                  <a:schemeClr val="tx1"/>
                </a:solidFill>
              </a:rPr>
              <a:t>Progress To Date</a:t>
            </a:r>
            <a:endParaRPr lang="en-US" altLang="en-US" sz="2400" b="0" kern="0" dirty="0">
              <a:solidFill>
                <a:schemeClr val="tx1"/>
              </a:solidFill>
            </a:endParaRPr>
          </a:p>
        </p:txBody>
      </p:sp>
    </p:spTree>
    <p:extLst>
      <p:ext uri="{BB962C8B-B14F-4D97-AF65-F5344CB8AC3E}">
        <p14:creationId xmlns:p14="http://schemas.microsoft.com/office/powerpoint/2010/main" val="36625619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6851650" cy="5486400"/>
          </a:xfrm>
        </p:spPr>
        <p:txBody>
          <a:bodyPr/>
          <a:lstStyle/>
          <a:p>
            <a:pPr marL="0" indent="0">
              <a:buFontTx/>
              <a:buNone/>
              <a:defRPr/>
            </a:pPr>
            <a:r>
              <a:rPr lang="en-GB" altLang="en-US" b="1" dirty="0" smtClean="0"/>
              <a:t>Delivery</a:t>
            </a:r>
          </a:p>
          <a:p>
            <a:pPr>
              <a:defRPr/>
            </a:pPr>
            <a:r>
              <a:rPr lang="en-GB" altLang="en-US" dirty="0" smtClean="0"/>
              <a:t>‘Showcase corridors’ identified –</a:t>
            </a:r>
          </a:p>
          <a:p>
            <a:pPr marL="0" indent="0">
              <a:buFontTx/>
              <a:buNone/>
              <a:defRPr/>
            </a:pPr>
            <a:r>
              <a:rPr lang="en-GB" altLang="en-US" dirty="0"/>
              <a:t> </a:t>
            </a:r>
            <a:r>
              <a:rPr lang="en-GB" altLang="en-US" dirty="0" smtClean="0"/>
              <a:t>  T1/T2 (14/18), U1/U2/U3, 11/11A</a:t>
            </a:r>
          </a:p>
          <a:p>
            <a:pPr>
              <a:defRPr/>
            </a:pPr>
            <a:r>
              <a:rPr lang="en-GB" altLang="en-US" dirty="0" smtClean="0"/>
              <a:t>Vehicle trials undertaken by </a:t>
            </a:r>
          </a:p>
          <a:p>
            <a:pPr marL="0" indent="0">
              <a:buFontTx/>
              <a:buNone/>
              <a:defRPr/>
            </a:pPr>
            <a:r>
              <a:rPr lang="en-GB" altLang="en-US" dirty="0"/>
              <a:t> </a:t>
            </a:r>
            <a:r>
              <a:rPr lang="en-GB" altLang="en-US" dirty="0" smtClean="0"/>
              <a:t>  small operators</a:t>
            </a:r>
          </a:p>
          <a:p>
            <a:pPr>
              <a:defRPr/>
            </a:pPr>
            <a:r>
              <a:rPr lang="en-GB" altLang="en-US" dirty="0" smtClean="0"/>
              <a:t>On street infrastructure:		</a:t>
            </a:r>
          </a:p>
          <a:p>
            <a:pPr lvl="1">
              <a:defRPr/>
            </a:pPr>
            <a:r>
              <a:rPr lang="en-GB" altLang="en-US" dirty="0" smtClean="0"/>
              <a:t>Upgrade of existing RTPI displays</a:t>
            </a:r>
          </a:p>
          <a:p>
            <a:pPr lvl="1">
              <a:defRPr/>
            </a:pPr>
            <a:r>
              <a:rPr lang="en-GB" dirty="0" smtClean="0"/>
              <a:t>Trial of solar RTPI </a:t>
            </a:r>
            <a:r>
              <a:rPr lang="en-GB" dirty="0"/>
              <a:t>sign and digital </a:t>
            </a:r>
            <a:r>
              <a:rPr lang="en-GB" dirty="0" smtClean="0"/>
              <a:t>timetable </a:t>
            </a:r>
          </a:p>
          <a:p>
            <a:pPr lvl="1">
              <a:defRPr/>
            </a:pPr>
            <a:r>
              <a:rPr lang="en-GB" dirty="0"/>
              <a:t>Trial of totem </a:t>
            </a:r>
            <a:r>
              <a:rPr lang="en-GB" dirty="0" smtClean="0"/>
              <a:t>units</a:t>
            </a:r>
          </a:p>
          <a:p>
            <a:pPr lvl="1">
              <a:defRPr/>
            </a:pPr>
            <a:r>
              <a:rPr lang="en-GB" dirty="0"/>
              <a:t>Transport Infrastructure Design Guide </a:t>
            </a:r>
            <a:r>
              <a:rPr lang="en-GB" dirty="0" smtClean="0"/>
              <a:t>approved</a:t>
            </a:r>
            <a:endParaRPr lang="en-GB"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013" y="600075"/>
            <a:ext cx="2525712"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2921" y="4003675"/>
            <a:ext cx="1082180"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8" descr="The new Nu-Track City Dash directly wheelchair accessible minibus"/>
          <p:cNvPicPr>
            <a:picLocks noChangeAspect="1" noChangeArrowheads="1"/>
          </p:cNvPicPr>
          <p:nvPr/>
        </p:nvPicPr>
        <p:blipFill>
          <a:blip r:embed="rId5">
            <a:extLst>
              <a:ext uri="{28A0092B-C50C-407E-A947-70E740481C1C}">
                <a14:useLocalDpi xmlns:a14="http://schemas.microsoft.com/office/drawing/2010/main" val="0"/>
              </a:ext>
            </a:extLst>
          </a:blip>
          <a:srcRect l="6619" r="8478"/>
          <a:stretch>
            <a:fillRect/>
          </a:stretch>
        </p:blipFill>
        <p:spPr bwMode="auto">
          <a:xfrm>
            <a:off x="6237288" y="2686050"/>
            <a:ext cx="2697162"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a:t>
            </a:r>
            <a:r>
              <a:rPr lang="en-US" altLang="en-US" sz="2400" b="0" kern="0" dirty="0">
                <a:solidFill>
                  <a:schemeClr val="tx1"/>
                </a:solidFill>
              </a:rPr>
              <a:t>– </a:t>
            </a:r>
            <a:r>
              <a:rPr lang="en-US" altLang="en-US" sz="2400" b="0" kern="0" dirty="0" smtClean="0">
                <a:solidFill>
                  <a:schemeClr val="tx1"/>
                </a:solidFill>
              </a:rPr>
              <a:t>Show Case Routes</a:t>
            </a:r>
            <a:endParaRPr lang="en-US" altLang="en-US" sz="2400" b="0" kern="0" dirty="0">
              <a:solidFill>
                <a:schemeClr val="tx1"/>
              </a:solidFill>
            </a:endParaRPr>
          </a:p>
        </p:txBody>
      </p:sp>
    </p:spTree>
    <p:extLst>
      <p:ext uri="{BB962C8B-B14F-4D97-AF65-F5344CB8AC3E}">
        <p14:creationId xmlns:p14="http://schemas.microsoft.com/office/powerpoint/2010/main" val="18470433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a:t>
            </a:r>
            <a:r>
              <a:rPr lang="en-US" altLang="en-US" sz="2400" b="0" kern="0" dirty="0">
                <a:solidFill>
                  <a:schemeClr val="tx1"/>
                </a:solidFill>
              </a:rPr>
              <a:t>– </a:t>
            </a:r>
            <a:r>
              <a:rPr lang="en-US" altLang="en-US" sz="2400" b="0" kern="0" dirty="0" smtClean="0">
                <a:solidFill>
                  <a:schemeClr val="tx1"/>
                </a:solidFill>
              </a:rPr>
              <a:t>Show </a:t>
            </a:r>
            <a:r>
              <a:rPr lang="en-US" altLang="en-US" sz="2400" b="0" kern="0" dirty="0">
                <a:solidFill>
                  <a:schemeClr val="tx1"/>
                </a:solidFill>
              </a:rPr>
              <a:t>C</a:t>
            </a:r>
            <a:r>
              <a:rPr lang="en-US" altLang="en-US" sz="2400" b="0" kern="0" dirty="0" smtClean="0">
                <a:solidFill>
                  <a:schemeClr val="tx1"/>
                </a:solidFill>
              </a:rPr>
              <a:t>ase Corridor</a:t>
            </a:r>
            <a:endParaRPr lang="en-US" altLang="en-US" sz="2400" b="0" kern="0" dirty="0">
              <a:solidFill>
                <a:schemeClr val="tx1"/>
              </a:solidFill>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947" t="4728" r="2632" b="5665"/>
          <a:stretch/>
        </p:blipFill>
        <p:spPr>
          <a:xfrm>
            <a:off x="0" y="1482291"/>
            <a:ext cx="9144313" cy="4383561"/>
          </a:xfrm>
          <a:prstGeom prst="rect">
            <a:avLst/>
          </a:prstGeom>
        </p:spPr>
      </p:pic>
    </p:spTree>
    <p:extLst>
      <p:ext uri="{BB962C8B-B14F-4D97-AF65-F5344CB8AC3E}">
        <p14:creationId xmlns:p14="http://schemas.microsoft.com/office/powerpoint/2010/main" val="24901134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6851650" cy="5638800"/>
          </a:xfrm>
        </p:spPr>
        <p:txBody>
          <a:bodyPr/>
          <a:lstStyle/>
          <a:p>
            <a:pPr>
              <a:defRPr/>
            </a:pPr>
            <a:r>
              <a:rPr lang="en-GB" altLang="en-US" dirty="0" smtClean="0"/>
              <a:t>Cloud Amber Intelligent Transport System procured </a:t>
            </a:r>
          </a:p>
          <a:p>
            <a:pPr>
              <a:defRPr/>
            </a:pPr>
            <a:r>
              <a:rPr lang="en-GB" altLang="en-US" dirty="0" smtClean="0"/>
              <a:t>E-ticketing trialled with Scholars</a:t>
            </a:r>
          </a:p>
          <a:p>
            <a:pPr>
              <a:defRPr/>
            </a:pPr>
            <a:r>
              <a:rPr lang="en-GB" altLang="en-US" dirty="0" smtClean="0"/>
              <a:t>Multi-modal journey planning</a:t>
            </a:r>
          </a:p>
          <a:p>
            <a:pPr marL="0" indent="0">
              <a:buFontTx/>
              <a:buNone/>
              <a:defRPr/>
            </a:pPr>
            <a:r>
              <a:rPr lang="en-GB" altLang="en-US" dirty="0"/>
              <a:t> </a:t>
            </a:r>
            <a:r>
              <a:rPr lang="en-GB" altLang="en-US" dirty="0" smtClean="0"/>
              <a:t>  app developed</a:t>
            </a:r>
          </a:p>
          <a:p>
            <a:pPr>
              <a:defRPr/>
            </a:pPr>
            <a:r>
              <a:rPr lang="en-GB" altLang="en-US" dirty="0" smtClean="0"/>
              <a:t>Audio stop announcements </a:t>
            </a:r>
          </a:p>
          <a:p>
            <a:pPr marL="0" indent="0">
              <a:buFontTx/>
              <a:buNone/>
              <a:defRPr/>
            </a:pPr>
            <a:r>
              <a:rPr lang="en-GB" altLang="en-US" dirty="0"/>
              <a:t> </a:t>
            </a:r>
            <a:r>
              <a:rPr lang="en-GB" altLang="en-US" dirty="0" smtClean="0"/>
              <a:t>  trialled</a:t>
            </a:r>
          </a:p>
          <a:p>
            <a:pPr>
              <a:defRPr/>
            </a:pPr>
            <a:r>
              <a:rPr lang="en-GB" altLang="en-US" dirty="0" smtClean="0"/>
              <a:t>Air quality monitoring rolled </a:t>
            </a:r>
          </a:p>
          <a:p>
            <a:pPr marL="0" indent="0">
              <a:buFontTx/>
              <a:buNone/>
              <a:defRPr/>
            </a:pPr>
            <a:r>
              <a:rPr lang="en-GB" altLang="en-US" dirty="0"/>
              <a:t> </a:t>
            </a:r>
            <a:r>
              <a:rPr lang="en-GB" altLang="en-US" dirty="0" smtClean="0"/>
              <a:t>  out</a:t>
            </a:r>
          </a:p>
          <a:p>
            <a:pPr>
              <a:defRPr/>
            </a:pPr>
            <a:r>
              <a:rPr lang="en-GB" altLang="en-US" dirty="0" smtClean="0"/>
              <a:t>Stage 1 – Brand identification</a:t>
            </a:r>
          </a:p>
          <a:p>
            <a:pPr marL="0" indent="0">
              <a:buFontTx/>
              <a:buNone/>
              <a:defRPr/>
            </a:pPr>
            <a:r>
              <a:rPr lang="en-GB" altLang="en-US" dirty="0"/>
              <a:t> </a:t>
            </a:r>
            <a:r>
              <a:rPr lang="en-GB" altLang="en-US" dirty="0" smtClean="0"/>
              <a:t>  completed</a:t>
            </a:r>
          </a:p>
          <a:p>
            <a:pPr>
              <a:defRPr/>
            </a:pPr>
            <a:endParaRPr lang="en-GB" dirty="0"/>
          </a:p>
        </p:txBody>
      </p:sp>
      <p:pic>
        <p:nvPicPr>
          <p:cNvPr id="8195" name="Picture 4" descr="Image result for ticketer ticket machines"/>
          <p:cNvPicPr>
            <a:picLocks noChangeAspect="1" noChangeArrowheads="1"/>
          </p:cNvPicPr>
          <p:nvPr/>
        </p:nvPicPr>
        <p:blipFill>
          <a:blip r:embed="rId3">
            <a:extLst>
              <a:ext uri="{28A0092B-C50C-407E-A947-70E740481C1C}">
                <a14:useLocalDpi xmlns:a14="http://schemas.microsoft.com/office/drawing/2010/main" val="0"/>
              </a:ext>
            </a:extLst>
          </a:blip>
          <a:srcRect l="6648" t="7896" r="38074"/>
          <a:stretch>
            <a:fillRect/>
          </a:stretch>
        </p:blipFill>
        <p:spPr bwMode="auto">
          <a:xfrm>
            <a:off x="7315200" y="646113"/>
            <a:ext cx="1352550" cy="19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1"/>
          <p:cNvPicPr>
            <a:picLocks noChangeAspect="1" noChangeArrowheads="1"/>
          </p:cNvPicPr>
          <p:nvPr/>
        </p:nvPicPr>
        <p:blipFill>
          <a:blip r:embed="rId4">
            <a:extLst>
              <a:ext uri="{28A0092B-C50C-407E-A947-70E740481C1C}">
                <a14:useLocalDpi xmlns:a14="http://schemas.microsoft.com/office/drawing/2010/main" val="0"/>
              </a:ext>
            </a:extLst>
          </a:blip>
          <a:srcRect t="7002" r="61722" b="26624"/>
          <a:stretch>
            <a:fillRect/>
          </a:stretch>
        </p:blipFill>
        <p:spPr bwMode="auto">
          <a:xfrm>
            <a:off x="5527675" y="2432050"/>
            <a:ext cx="230187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 Delivery of Ticketing, Technology &amp; Brand</a:t>
            </a:r>
            <a:endParaRPr lang="en-US" altLang="en-US" sz="2400" b="0" kern="0" dirty="0">
              <a:solidFill>
                <a:schemeClr val="tx1"/>
              </a:solidFill>
            </a:endParaRPr>
          </a:p>
        </p:txBody>
      </p:sp>
    </p:spTree>
    <p:extLst>
      <p:ext uri="{BB962C8B-B14F-4D97-AF65-F5344CB8AC3E}">
        <p14:creationId xmlns:p14="http://schemas.microsoft.com/office/powerpoint/2010/main" val="41431325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t="9914" b="10785"/>
          <a:stretch>
            <a:fillRect/>
          </a:stretch>
        </p:blipFill>
        <p:spPr>
          <a:xfrm>
            <a:off x="4857750" y="4802188"/>
            <a:ext cx="2041525" cy="1619250"/>
          </a:xfrm>
        </p:spPr>
      </p:pic>
      <p:pic>
        <p:nvPicPr>
          <p:cNvPr id="9220" name="Picture 4"/>
          <p:cNvPicPr>
            <a:picLocks noChangeAspect="1"/>
          </p:cNvPicPr>
          <p:nvPr/>
        </p:nvPicPr>
        <p:blipFill>
          <a:blip r:embed="rId4">
            <a:extLst>
              <a:ext uri="{28A0092B-C50C-407E-A947-70E740481C1C}">
                <a14:useLocalDpi xmlns:a14="http://schemas.microsoft.com/office/drawing/2010/main" val="0"/>
              </a:ext>
            </a:extLst>
          </a:blip>
          <a:srcRect l="13571" t="37946" r="6429" b="37415"/>
          <a:stretch>
            <a:fillRect/>
          </a:stretch>
        </p:blipFill>
        <p:spPr bwMode="auto">
          <a:xfrm>
            <a:off x="5359400" y="1397000"/>
            <a:ext cx="348615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781300"/>
            <a:ext cx="181927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85749" y="907542"/>
            <a:ext cx="4772025" cy="5140325"/>
          </a:xfrm>
          <a:prstGeom prst="rect">
            <a:avLst/>
          </a:prstGeom>
          <a:noFill/>
        </p:spPr>
        <p:txBody>
          <a:bodyPr>
            <a:spAutoFit/>
          </a:bodyPr>
          <a:lstStyle/>
          <a:p>
            <a:pPr marL="342900" indent="-342900">
              <a:buClr>
                <a:srgbClr val="EE6821"/>
              </a:buClr>
              <a:buFont typeface="Verdana" panose="020B0604030504040204" pitchFamily="34" charset="0"/>
              <a:buChar char="•"/>
              <a:defRPr/>
            </a:pPr>
            <a:r>
              <a:rPr lang="en-GB" dirty="0">
                <a:latin typeface="+mn-lt"/>
              </a:rPr>
              <a:t>Use of 28” / 19” TFT displays across network</a:t>
            </a:r>
          </a:p>
          <a:p>
            <a:pPr>
              <a:buClr>
                <a:srgbClr val="EE6821"/>
              </a:buClr>
              <a:defRPr/>
            </a:pPr>
            <a:endParaRPr lang="en-GB" dirty="0">
              <a:latin typeface="+mn-lt"/>
            </a:endParaRPr>
          </a:p>
          <a:p>
            <a:pPr marL="342900" indent="-342900">
              <a:buClr>
                <a:srgbClr val="EE6821"/>
              </a:buClr>
              <a:buFont typeface="Verdana" panose="020B0604030504040204" pitchFamily="34" charset="0"/>
              <a:buChar char="•"/>
              <a:defRPr/>
            </a:pPr>
            <a:r>
              <a:rPr lang="en-GB" dirty="0">
                <a:latin typeface="+mn-lt"/>
              </a:rPr>
              <a:t>Interactive Totems at key bus stations/interchanges</a:t>
            </a:r>
          </a:p>
          <a:p>
            <a:pPr marL="342900" indent="-342900">
              <a:buClr>
                <a:srgbClr val="EE6821"/>
              </a:buClr>
              <a:buFont typeface="Verdana" panose="020B0604030504040204" pitchFamily="34" charset="0"/>
              <a:buChar char="•"/>
              <a:defRPr/>
            </a:pPr>
            <a:endParaRPr lang="en-GB" dirty="0">
              <a:latin typeface="+mn-lt"/>
            </a:endParaRPr>
          </a:p>
          <a:p>
            <a:pPr marL="342900" indent="-342900">
              <a:buClr>
                <a:srgbClr val="EE6821"/>
              </a:buClr>
              <a:buFont typeface="Verdana" panose="020B0604030504040204" pitchFamily="34" charset="0"/>
              <a:buChar char="•"/>
              <a:defRPr/>
            </a:pPr>
            <a:r>
              <a:rPr lang="en-GB" dirty="0">
                <a:latin typeface="+mn-lt"/>
              </a:rPr>
              <a:t>TFT summary displays located at rail/bus stations P&amp;R, with ability to displays both bus and rail departures</a:t>
            </a:r>
          </a:p>
          <a:p>
            <a:pPr marL="342900" indent="-342900">
              <a:buClr>
                <a:srgbClr val="EE6821"/>
              </a:buClr>
              <a:buFont typeface="Verdana" panose="020B0604030504040204" pitchFamily="34" charset="0"/>
              <a:buChar char="•"/>
              <a:defRPr/>
            </a:pPr>
            <a:endParaRPr lang="en-GB" dirty="0">
              <a:latin typeface="+mn-lt"/>
            </a:endParaRPr>
          </a:p>
          <a:p>
            <a:pPr marL="342900" indent="-342900">
              <a:buClr>
                <a:srgbClr val="EE6821"/>
              </a:buClr>
              <a:buFont typeface="Verdana" panose="020B0604030504040204" pitchFamily="34" charset="0"/>
              <a:buChar char="•"/>
              <a:defRPr/>
            </a:pPr>
            <a:r>
              <a:rPr lang="en-GB" dirty="0">
                <a:latin typeface="+mn-lt"/>
              </a:rPr>
              <a:t>Opportunity to accommodate advertising on TFT displays to offset running operational costs </a:t>
            </a:r>
          </a:p>
          <a:p>
            <a:pPr marL="342900" indent="-342900">
              <a:buClr>
                <a:srgbClr val="EE6821"/>
              </a:buClr>
              <a:buFont typeface="Verdana" panose="020B0604030504040204" pitchFamily="34" charset="0"/>
              <a:buChar char="•"/>
              <a:defRPr/>
            </a:pPr>
            <a:endParaRPr lang="en-GB" sz="2400" dirty="0">
              <a:latin typeface="+mn-lt"/>
            </a:endParaRPr>
          </a:p>
          <a:p>
            <a:pPr marL="342900" indent="-342900">
              <a:buClr>
                <a:srgbClr val="EE6821"/>
              </a:buClr>
              <a:buFont typeface="Verdana" panose="020B0604030504040204" pitchFamily="34" charset="0"/>
              <a:buChar char="•"/>
              <a:defRPr/>
            </a:pPr>
            <a:endParaRPr lang="en-GB" sz="2400" dirty="0">
              <a:latin typeface="+mn-lt"/>
            </a:endParaRPr>
          </a:p>
        </p:txBody>
      </p:sp>
      <p:sp>
        <p:nvSpPr>
          <p:cNvPr id="7"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a:t>
            </a:r>
            <a:r>
              <a:rPr lang="en-US" altLang="en-US" sz="2400" b="0" kern="0" dirty="0">
                <a:solidFill>
                  <a:schemeClr val="tx1"/>
                </a:solidFill>
              </a:rPr>
              <a:t>– </a:t>
            </a:r>
            <a:r>
              <a:rPr lang="en-US" altLang="en-US" sz="2400" b="0" kern="0" dirty="0" smtClean="0">
                <a:solidFill>
                  <a:schemeClr val="tx1"/>
                </a:solidFill>
              </a:rPr>
              <a:t>Delivery – Passenger Information</a:t>
            </a:r>
            <a:endParaRPr lang="en-US" altLang="en-US" sz="2400" b="0" kern="0" dirty="0">
              <a:solidFill>
                <a:schemeClr val="tx1"/>
              </a:solidFill>
            </a:endParaRPr>
          </a:p>
        </p:txBody>
      </p:sp>
    </p:spTree>
    <p:extLst>
      <p:ext uri="{BB962C8B-B14F-4D97-AF65-F5344CB8AC3E}">
        <p14:creationId xmlns:p14="http://schemas.microsoft.com/office/powerpoint/2010/main" val="1227538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2150" y="641541"/>
            <a:ext cx="2369140" cy="2308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1288" y="763461"/>
            <a:ext cx="4360862" cy="6556375"/>
          </a:xfrm>
          <a:prstGeom prst="rect">
            <a:avLst/>
          </a:prstGeom>
          <a:noFill/>
        </p:spPr>
        <p:txBody>
          <a:bodyPr>
            <a:spAutoFit/>
          </a:bodyPr>
          <a:lstStyle/>
          <a:p>
            <a:pPr marL="342900" indent="-342900">
              <a:buClr>
                <a:srgbClr val="EE6821"/>
              </a:buClr>
              <a:buFont typeface="Verdana" panose="020B0604030504040204" pitchFamily="34" charset="0"/>
              <a:buChar char="•"/>
              <a:defRPr/>
            </a:pPr>
            <a:r>
              <a:rPr lang="en-GB" dirty="0">
                <a:latin typeface="+mn-lt"/>
              </a:rPr>
              <a:t>Standardisation of type and design of shelters on network. </a:t>
            </a:r>
          </a:p>
          <a:p>
            <a:pPr marL="342900" indent="-342900">
              <a:buClr>
                <a:srgbClr val="EE6821"/>
              </a:buClr>
              <a:buFont typeface="Verdana" panose="020B0604030504040204" pitchFamily="34" charset="0"/>
              <a:buChar char="•"/>
              <a:defRPr/>
            </a:pPr>
            <a:endParaRPr lang="en-GB" dirty="0">
              <a:latin typeface="+mn-lt"/>
            </a:endParaRPr>
          </a:p>
          <a:p>
            <a:pPr marL="342900" indent="-342900">
              <a:buClr>
                <a:srgbClr val="EE6821"/>
              </a:buClr>
              <a:buFont typeface="Verdana" panose="020B0604030504040204" pitchFamily="34" charset="0"/>
              <a:buChar char="•"/>
              <a:defRPr/>
            </a:pPr>
            <a:r>
              <a:rPr lang="en-GB" dirty="0">
                <a:latin typeface="+mn-lt"/>
              </a:rPr>
              <a:t>Shelters to be RTPI ready for latest digital displays. </a:t>
            </a:r>
          </a:p>
          <a:p>
            <a:pPr marL="342900" indent="-342900">
              <a:buClr>
                <a:srgbClr val="EE6821"/>
              </a:buClr>
              <a:buFont typeface="Verdana" panose="020B0604030504040204" pitchFamily="34" charset="0"/>
              <a:buChar char="•"/>
              <a:defRPr/>
            </a:pPr>
            <a:endParaRPr lang="en-GB" dirty="0">
              <a:latin typeface="+mn-lt"/>
            </a:endParaRPr>
          </a:p>
          <a:p>
            <a:pPr marL="342900" indent="-342900">
              <a:buClr>
                <a:srgbClr val="EE6821"/>
              </a:buClr>
              <a:buFont typeface="Verdana" panose="020B0604030504040204" pitchFamily="34" charset="0"/>
              <a:buChar char="•"/>
              <a:defRPr/>
            </a:pPr>
            <a:r>
              <a:rPr lang="en-GB" dirty="0">
                <a:latin typeface="+mn-lt"/>
              </a:rPr>
              <a:t>Shelters to incorporate flags and timetable cases to reduce on street furniture</a:t>
            </a:r>
          </a:p>
          <a:p>
            <a:pPr marL="342900" indent="-342900">
              <a:buClr>
                <a:srgbClr val="EE6821"/>
              </a:buClr>
              <a:buFont typeface="Verdana" panose="020B0604030504040204" pitchFamily="34" charset="0"/>
              <a:buChar char="•"/>
              <a:defRPr/>
            </a:pPr>
            <a:endParaRPr lang="en-GB" dirty="0">
              <a:latin typeface="+mn-lt"/>
            </a:endParaRPr>
          </a:p>
          <a:p>
            <a:pPr marL="342900" indent="-342900">
              <a:buClr>
                <a:srgbClr val="EE6821"/>
              </a:buClr>
              <a:buFont typeface="Verdana" panose="020B0604030504040204" pitchFamily="34" charset="0"/>
              <a:buChar char="•"/>
              <a:defRPr/>
            </a:pPr>
            <a:r>
              <a:rPr lang="en-GB" dirty="0">
                <a:latin typeface="+mn-lt"/>
              </a:rPr>
              <a:t>Advertising panels to be fitted where appropriate for income generation.</a:t>
            </a:r>
          </a:p>
          <a:p>
            <a:pPr marL="342900" indent="-342900">
              <a:buClr>
                <a:srgbClr val="EE6821"/>
              </a:buClr>
              <a:buFont typeface="Verdana" panose="020B0604030504040204" pitchFamily="34" charset="0"/>
              <a:buChar char="•"/>
              <a:defRPr/>
            </a:pPr>
            <a:endParaRPr lang="en-GB" dirty="0">
              <a:latin typeface="+mn-lt"/>
            </a:endParaRPr>
          </a:p>
          <a:p>
            <a:pPr marL="342900" indent="-342900">
              <a:buClr>
                <a:srgbClr val="EE6821"/>
              </a:buClr>
              <a:buFont typeface="Verdana" panose="020B0604030504040204" pitchFamily="34" charset="0"/>
              <a:buChar char="•"/>
              <a:defRPr/>
            </a:pPr>
            <a:r>
              <a:rPr lang="en-GB" dirty="0" smtClean="0">
                <a:latin typeface="+mn-lt"/>
              </a:rPr>
              <a:t>Countywide </a:t>
            </a:r>
            <a:r>
              <a:rPr lang="en-GB" dirty="0">
                <a:latin typeface="+mn-lt"/>
              </a:rPr>
              <a:t>bus shelter maintenance and cleaning programme to be established</a:t>
            </a:r>
          </a:p>
          <a:p>
            <a:pPr marL="285750" indent="-285750">
              <a:buFont typeface="Arial" panose="020B0604020202020204" pitchFamily="34" charset="0"/>
              <a:buChar char="•"/>
              <a:defRPr/>
            </a:pPr>
            <a:endParaRPr lang="en-GB" dirty="0">
              <a:latin typeface="+mn-lt"/>
            </a:endParaRPr>
          </a:p>
          <a:p>
            <a:pPr marL="285750" indent="-285750">
              <a:buFont typeface="Arial" panose="020B0604020202020204" pitchFamily="34" charset="0"/>
              <a:buChar char="•"/>
              <a:defRPr/>
            </a:pPr>
            <a:endParaRPr lang="en-GB" dirty="0">
              <a:latin typeface="+mn-lt"/>
            </a:endParaRPr>
          </a:p>
          <a:p>
            <a:pPr marL="285750" indent="-285750">
              <a:buFont typeface="Arial" panose="020B0604020202020204" pitchFamily="34" charset="0"/>
              <a:buChar char="•"/>
              <a:defRPr/>
            </a:pPr>
            <a:endParaRPr lang="en-GB" dirty="0">
              <a:latin typeface="+mn-lt"/>
            </a:endParaRPr>
          </a:p>
        </p:txBody>
      </p:sp>
      <p:sp>
        <p:nvSpPr>
          <p:cNvPr id="5"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smtClean="0">
                <a:solidFill>
                  <a:schemeClr val="tx1"/>
                </a:solidFill>
              </a:rPr>
              <a:t>OPTSfC </a:t>
            </a:r>
            <a:r>
              <a:rPr lang="en-US" altLang="en-US" sz="2400" b="0" kern="0" dirty="0">
                <a:solidFill>
                  <a:schemeClr val="tx1"/>
                </a:solidFill>
              </a:rPr>
              <a:t>– </a:t>
            </a:r>
            <a:r>
              <a:rPr lang="en-US" altLang="en-US" sz="2400" b="0" kern="0" dirty="0" smtClean="0">
                <a:solidFill>
                  <a:schemeClr val="tx1"/>
                </a:solidFill>
              </a:rPr>
              <a:t>Delivery – Bus Stop Standards</a:t>
            </a:r>
            <a:endParaRPr lang="en-US" altLang="en-US" sz="2400" b="0" kern="0" dirty="0">
              <a:solidFill>
                <a:schemeClr val="tx1"/>
              </a:solidFill>
            </a:endParaRP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5456" y="2247356"/>
            <a:ext cx="2474976" cy="2270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2150" y="4302178"/>
            <a:ext cx="2813050" cy="2487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79477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5473700" cy="5512965"/>
          </a:xfrm>
        </p:spPr>
        <p:txBody>
          <a:bodyPr/>
          <a:lstStyle/>
          <a:p>
            <a:r>
              <a:rPr lang="en-GB" dirty="0" smtClean="0"/>
              <a:t>Customer </a:t>
            </a:r>
            <a:r>
              <a:rPr lang="en-GB" dirty="0"/>
              <a:t>Charter</a:t>
            </a:r>
          </a:p>
          <a:p>
            <a:r>
              <a:rPr lang="en-GB" dirty="0"/>
              <a:t>Single Point of </a:t>
            </a:r>
            <a:r>
              <a:rPr lang="en-GB" dirty="0" smtClean="0"/>
              <a:t>Contact</a:t>
            </a:r>
          </a:p>
          <a:p>
            <a:r>
              <a:rPr lang="en-GB" dirty="0" smtClean="0"/>
              <a:t>Feedback Sessions – Focus Groups</a:t>
            </a:r>
            <a:endParaRPr lang="en-GB" dirty="0"/>
          </a:p>
          <a:p>
            <a:r>
              <a:rPr lang="en-GB" dirty="0" smtClean="0"/>
              <a:t>Training </a:t>
            </a:r>
            <a:r>
              <a:rPr lang="en-GB" dirty="0"/>
              <a:t>courses for staff engaged on public transport</a:t>
            </a:r>
          </a:p>
          <a:p>
            <a:r>
              <a:rPr lang="en-GB" dirty="0"/>
              <a:t>Codes of </a:t>
            </a:r>
            <a:r>
              <a:rPr lang="en-GB" dirty="0" smtClean="0"/>
              <a:t>Conduct - Safeguarding </a:t>
            </a:r>
            <a:r>
              <a:rPr lang="en-GB" dirty="0"/>
              <a:t>– DBS checks</a:t>
            </a:r>
          </a:p>
          <a:p>
            <a:r>
              <a:rPr lang="en-GB" dirty="0" smtClean="0"/>
              <a:t>Improving </a:t>
            </a:r>
            <a:r>
              <a:rPr lang="en-GB" dirty="0"/>
              <a:t>connectivity</a:t>
            </a:r>
          </a:p>
          <a:p>
            <a:pPr>
              <a:defRPr/>
            </a:pPr>
            <a:endParaRPr lang="en-GB" dirty="0"/>
          </a:p>
        </p:txBody>
      </p:sp>
      <p:sp>
        <p:nvSpPr>
          <p:cNvPr id="5" name="Rectangle 2"/>
          <p:cNvSpPr txBox="1">
            <a:spLocks noChangeArrowheads="1"/>
          </p:cNvSpPr>
          <p:nvPr/>
        </p:nvSpPr>
        <p:spPr bwMode="auto">
          <a:xfrm>
            <a:off x="0" y="0"/>
            <a:ext cx="9144000" cy="549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b="1">
                <a:solidFill>
                  <a:srgbClr val="660066"/>
                </a:solidFill>
                <a:latin typeface="+mj-lt"/>
                <a:ea typeface="+mj-ea"/>
                <a:cs typeface="+mj-cs"/>
              </a:defRPr>
            </a:lvl1pPr>
            <a:lvl2pPr algn="l" rtl="0" fontAlgn="base">
              <a:spcBef>
                <a:spcPct val="0"/>
              </a:spcBef>
              <a:spcAft>
                <a:spcPct val="0"/>
              </a:spcAft>
              <a:defRPr sz="3200" b="1">
                <a:solidFill>
                  <a:srgbClr val="660066"/>
                </a:solidFill>
                <a:latin typeface="Verdana" pitchFamily="34" charset="0"/>
              </a:defRPr>
            </a:lvl2pPr>
            <a:lvl3pPr algn="l" rtl="0" fontAlgn="base">
              <a:spcBef>
                <a:spcPct val="0"/>
              </a:spcBef>
              <a:spcAft>
                <a:spcPct val="0"/>
              </a:spcAft>
              <a:defRPr sz="3200" b="1">
                <a:solidFill>
                  <a:srgbClr val="660066"/>
                </a:solidFill>
                <a:latin typeface="Verdana" pitchFamily="34" charset="0"/>
              </a:defRPr>
            </a:lvl3pPr>
            <a:lvl4pPr algn="l" rtl="0" fontAlgn="base">
              <a:spcBef>
                <a:spcPct val="0"/>
              </a:spcBef>
              <a:spcAft>
                <a:spcPct val="0"/>
              </a:spcAft>
              <a:defRPr sz="3200" b="1">
                <a:solidFill>
                  <a:srgbClr val="660066"/>
                </a:solidFill>
                <a:latin typeface="Verdana" pitchFamily="34" charset="0"/>
              </a:defRPr>
            </a:lvl4pPr>
            <a:lvl5pPr algn="l" rtl="0" fontAlgn="base">
              <a:spcBef>
                <a:spcPct val="0"/>
              </a:spcBef>
              <a:spcAft>
                <a:spcPct val="0"/>
              </a:spcAft>
              <a:defRPr sz="3200" b="1">
                <a:solidFill>
                  <a:srgbClr val="660066"/>
                </a:solidFill>
                <a:latin typeface="Verdana" pitchFamily="34" charset="0"/>
              </a:defRPr>
            </a:lvl5pPr>
            <a:lvl6pPr marL="457200" algn="l" rtl="0" fontAlgn="base">
              <a:spcBef>
                <a:spcPct val="0"/>
              </a:spcBef>
              <a:spcAft>
                <a:spcPct val="0"/>
              </a:spcAft>
              <a:defRPr sz="3200" b="1">
                <a:solidFill>
                  <a:srgbClr val="660066"/>
                </a:solidFill>
                <a:latin typeface="Verdana" pitchFamily="34" charset="0"/>
              </a:defRPr>
            </a:lvl6pPr>
            <a:lvl7pPr marL="914400" algn="l" rtl="0" fontAlgn="base">
              <a:spcBef>
                <a:spcPct val="0"/>
              </a:spcBef>
              <a:spcAft>
                <a:spcPct val="0"/>
              </a:spcAft>
              <a:defRPr sz="3200" b="1">
                <a:solidFill>
                  <a:srgbClr val="660066"/>
                </a:solidFill>
                <a:latin typeface="Verdana" pitchFamily="34" charset="0"/>
              </a:defRPr>
            </a:lvl7pPr>
            <a:lvl8pPr marL="1371600" algn="l" rtl="0" fontAlgn="base">
              <a:spcBef>
                <a:spcPct val="0"/>
              </a:spcBef>
              <a:spcAft>
                <a:spcPct val="0"/>
              </a:spcAft>
              <a:defRPr sz="3200" b="1">
                <a:solidFill>
                  <a:srgbClr val="660066"/>
                </a:solidFill>
                <a:latin typeface="Verdana" pitchFamily="34" charset="0"/>
              </a:defRPr>
            </a:lvl8pPr>
            <a:lvl9pPr marL="1828800" algn="l" rtl="0" fontAlgn="base">
              <a:spcBef>
                <a:spcPct val="0"/>
              </a:spcBef>
              <a:spcAft>
                <a:spcPct val="0"/>
              </a:spcAft>
              <a:defRPr sz="3200" b="1">
                <a:solidFill>
                  <a:srgbClr val="660066"/>
                </a:solidFill>
                <a:latin typeface="Verdana" pitchFamily="34" charset="0"/>
              </a:defRPr>
            </a:lvl9pPr>
          </a:lstStyle>
          <a:p>
            <a:r>
              <a:rPr lang="en-US" altLang="en-US" sz="2400" b="0" kern="0" dirty="0" err="1" smtClean="0">
                <a:solidFill>
                  <a:schemeClr val="tx1"/>
                </a:solidFill>
              </a:rPr>
              <a:t>OPTSfC</a:t>
            </a:r>
            <a:r>
              <a:rPr lang="en-US" altLang="en-US" sz="2400" b="0" kern="0" dirty="0" smtClean="0">
                <a:solidFill>
                  <a:schemeClr val="tx1"/>
                </a:solidFill>
              </a:rPr>
              <a:t> Customer Experience</a:t>
            </a:r>
            <a:endParaRPr lang="en-US" altLang="en-US" sz="2400" b="0" kern="0" dirty="0">
              <a:solidFill>
                <a:schemeClr val="tx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6950" y="1046396"/>
            <a:ext cx="3196827" cy="3525604"/>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7159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4" name="Left Bracket 4123"/>
          <p:cNvSpPr/>
          <p:nvPr/>
        </p:nvSpPr>
        <p:spPr>
          <a:xfrm rot="5400000">
            <a:off x="3314536" y="615783"/>
            <a:ext cx="147485" cy="1939645"/>
          </a:xfrm>
          <a:prstGeom prst="leftBracket">
            <a:avLst/>
          </a:prstGeom>
          <a:ln>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98" name="Rectangle 2"/>
          <p:cNvSpPr>
            <a:spLocks noGrp="1" noChangeArrowheads="1"/>
          </p:cNvSpPr>
          <p:nvPr>
            <p:ph type="title"/>
          </p:nvPr>
        </p:nvSpPr>
        <p:spPr>
          <a:xfrm>
            <a:off x="0" y="1589"/>
            <a:ext cx="9144000" cy="549954"/>
          </a:xfrm>
        </p:spPr>
        <p:txBody>
          <a:bodyPr/>
          <a:lstStyle/>
          <a:p>
            <a:pPr eaLnBrk="1" hangingPunct="1"/>
            <a:r>
              <a:rPr lang="en-US" altLang="en-US" sz="2400" b="0" dirty="0" smtClean="0">
                <a:solidFill>
                  <a:schemeClr val="tx1"/>
                </a:solidFill>
              </a:rPr>
              <a:t>OPTSfC – Time Line</a:t>
            </a:r>
            <a:endParaRPr lang="en-US" altLang="en-US" sz="2400" b="0" dirty="0">
              <a:solidFill>
                <a:schemeClr val="tx1"/>
              </a:solidFill>
            </a:endParaRPr>
          </a:p>
        </p:txBody>
      </p:sp>
      <p:cxnSp>
        <p:nvCxnSpPr>
          <p:cNvPr id="4" name="Straight Connector 3"/>
          <p:cNvCxnSpPr>
            <a:endCxn id="10" idx="2"/>
          </p:cNvCxnSpPr>
          <p:nvPr/>
        </p:nvCxnSpPr>
        <p:spPr>
          <a:xfrm>
            <a:off x="130629" y="1669143"/>
            <a:ext cx="875391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rot="16200000">
            <a:off x="8512954" y="994578"/>
            <a:ext cx="881856" cy="276999"/>
          </a:xfrm>
          <a:prstGeom prst="rect">
            <a:avLst/>
          </a:prstGeom>
          <a:noFill/>
        </p:spPr>
        <p:txBody>
          <a:bodyPr wrap="square" rtlCol="0">
            <a:spAutoFit/>
          </a:bodyPr>
          <a:lstStyle/>
          <a:p>
            <a:r>
              <a:rPr lang="en-GB" sz="1200" b="1" dirty="0" smtClean="0"/>
              <a:t>Dec 2018</a:t>
            </a:r>
            <a:endParaRPr lang="en-GB" sz="1200" b="1" dirty="0"/>
          </a:p>
        </p:txBody>
      </p:sp>
      <p:sp>
        <p:nvSpPr>
          <p:cNvPr id="10" name="Oval 9"/>
          <p:cNvSpPr/>
          <p:nvPr/>
        </p:nvSpPr>
        <p:spPr>
          <a:xfrm>
            <a:off x="8884546" y="1594355"/>
            <a:ext cx="149575" cy="149575"/>
          </a:xfrm>
          <a:prstGeom prst="ellipse">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Group 72"/>
          <p:cNvGrpSpPr/>
          <p:nvPr/>
        </p:nvGrpSpPr>
        <p:grpSpPr>
          <a:xfrm>
            <a:off x="2279957" y="692148"/>
            <a:ext cx="2536301" cy="5364736"/>
            <a:chOff x="2279957" y="692148"/>
            <a:chExt cx="2536301" cy="5364736"/>
          </a:xfrm>
        </p:grpSpPr>
        <p:cxnSp>
          <p:nvCxnSpPr>
            <p:cNvPr id="75" name="Elbow Connector 74"/>
            <p:cNvCxnSpPr>
              <a:endCxn id="80" idx="1"/>
            </p:cNvCxnSpPr>
            <p:nvPr/>
          </p:nvCxnSpPr>
          <p:spPr>
            <a:xfrm rot="16200000" flipH="1">
              <a:off x="469416" y="3690071"/>
              <a:ext cx="4208526" cy="294267"/>
            </a:xfrm>
            <a:prstGeom prst="bentConnector2">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rot="16200000">
              <a:off x="1977529" y="994576"/>
              <a:ext cx="881856" cy="276999"/>
            </a:xfrm>
            <a:prstGeom prst="rect">
              <a:avLst/>
            </a:prstGeom>
            <a:noFill/>
          </p:spPr>
          <p:txBody>
            <a:bodyPr wrap="square" rtlCol="0">
              <a:spAutoFit/>
            </a:bodyPr>
            <a:lstStyle/>
            <a:p>
              <a:r>
                <a:rPr lang="en-GB" sz="1200" dirty="0" smtClean="0">
                  <a:solidFill>
                    <a:srgbClr val="FF0000"/>
                  </a:solidFill>
                </a:rPr>
                <a:t>Jun 2017</a:t>
              </a:r>
              <a:endParaRPr lang="en-GB" sz="1200" dirty="0">
                <a:solidFill>
                  <a:srgbClr val="FF0000"/>
                </a:solidFill>
              </a:endParaRPr>
            </a:p>
          </p:txBody>
        </p:sp>
        <p:sp>
          <p:nvSpPr>
            <p:cNvPr id="80" name="Rectangle 79"/>
            <p:cNvSpPr/>
            <p:nvPr/>
          </p:nvSpPr>
          <p:spPr>
            <a:xfrm>
              <a:off x="2720813" y="5826052"/>
              <a:ext cx="2095445" cy="230832"/>
            </a:xfrm>
            <a:prstGeom prst="rect">
              <a:avLst/>
            </a:prstGeom>
            <a:solidFill>
              <a:schemeClr val="bg1"/>
            </a:solidFill>
          </p:spPr>
          <p:txBody>
            <a:bodyPr wrap="none">
              <a:spAutoFit/>
            </a:bodyPr>
            <a:lstStyle/>
            <a:p>
              <a:r>
                <a:rPr lang="en-GB" sz="900" dirty="0" smtClean="0">
                  <a:solidFill>
                    <a:srgbClr val="FF0000"/>
                  </a:solidFill>
                </a:rPr>
                <a:t>On Street Infrastructure Installation</a:t>
              </a:r>
              <a:endParaRPr lang="en-GB" sz="900" dirty="0">
                <a:solidFill>
                  <a:srgbClr val="FF0000"/>
                </a:solidFill>
              </a:endParaRPr>
            </a:p>
          </p:txBody>
        </p:sp>
        <p:sp>
          <p:nvSpPr>
            <p:cNvPr id="91" name="Oval 90"/>
            <p:cNvSpPr/>
            <p:nvPr/>
          </p:nvSpPr>
          <p:spPr>
            <a:xfrm>
              <a:off x="2348067"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2" name="Group 71"/>
          <p:cNvGrpSpPr/>
          <p:nvPr/>
        </p:nvGrpSpPr>
        <p:grpSpPr>
          <a:xfrm>
            <a:off x="1961813" y="701515"/>
            <a:ext cx="2257029" cy="5083853"/>
            <a:chOff x="1961813" y="701515"/>
            <a:chExt cx="2257029" cy="5083853"/>
          </a:xfrm>
        </p:grpSpPr>
        <p:cxnSp>
          <p:nvCxnSpPr>
            <p:cNvPr id="66" name="Elbow Connector 65"/>
            <p:cNvCxnSpPr/>
            <p:nvPr/>
          </p:nvCxnSpPr>
          <p:spPr>
            <a:xfrm rot="16200000" flipH="1">
              <a:off x="280753" y="3558821"/>
              <a:ext cx="3777391" cy="138730"/>
            </a:xfrm>
            <a:prstGeom prst="bentConnector2">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2025525"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p:cNvSpPr txBox="1"/>
            <p:nvPr/>
          </p:nvSpPr>
          <p:spPr>
            <a:xfrm rot="16200000">
              <a:off x="1659385" y="1003943"/>
              <a:ext cx="881856" cy="276999"/>
            </a:xfrm>
            <a:prstGeom prst="rect">
              <a:avLst/>
            </a:prstGeom>
            <a:noFill/>
          </p:spPr>
          <p:txBody>
            <a:bodyPr wrap="square" rtlCol="0">
              <a:spAutoFit/>
            </a:bodyPr>
            <a:lstStyle/>
            <a:p>
              <a:r>
                <a:rPr lang="en-GB" sz="1200" dirty="0" smtClean="0">
                  <a:solidFill>
                    <a:srgbClr val="FF0000"/>
                  </a:solidFill>
                </a:rPr>
                <a:t>May 2017</a:t>
              </a:r>
              <a:endParaRPr lang="en-GB" sz="1200" dirty="0">
                <a:solidFill>
                  <a:srgbClr val="FF0000"/>
                </a:solidFill>
              </a:endParaRPr>
            </a:p>
          </p:txBody>
        </p:sp>
        <p:sp>
          <p:nvSpPr>
            <p:cNvPr id="4115" name="Rectangle 4114"/>
            <p:cNvSpPr/>
            <p:nvPr/>
          </p:nvSpPr>
          <p:spPr>
            <a:xfrm>
              <a:off x="2238813" y="5416036"/>
              <a:ext cx="1980029" cy="369332"/>
            </a:xfrm>
            <a:prstGeom prst="rect">
              <a:avLst/>
            </a:prstGeom>
            <a:solidFill>
              <a:schemeClr val="bg1"/>
            </a:solidFill>
          </p:spPr>
          <p:txBody>
            <a:bodyPr wrap="none">
              <a:spAutoFit/>
            </a:bodyPr>
            <a:lstStyle/>
            <a:p>
              <a:pPr marL="171450" indent="-171450">
                <a:buFont typeface="Arial" panose="020B0604020202020204" pitchFamily="34" charset="0"/>
                <a:buChar char="•"/>
              </a:pPr>
              <a:r>
                <a:rPr lang="en-GB" sz="900" dirty="0">
                  <a:solidFill>
                    <a:srgbClr val="FF0000"/>
                  </a:solidFill>
                </a:rPr>
                <a:t>On Bus Contactless </a:t>
              </a:r>
              <a:r>
                <a:rPr lang="en-GB" sz="900" dirty="0" smtClean="0">
                  <a:solidFill>
                    <a:srgbClr val="FF0000"/>
                  </a:solidFill>
                </a:rPr>
                <a:t>Transaction</a:t>
              </a:r>
            </a:p>
            <a:p>
              <a:pPr marL="171450" indent="-171450">
                <a:buFont typeface="Arial" panose="020B0604020202020204" pitchFamily="34" charset="0"/>
                <a:buChar char="•"/>
              </a:pPr>
              <a:r>
                <a:rPr lang="en-GB" sz="900" dirty="0" smtClean="0">
                  <a:solidFill>
                    <a:srgbClr val="FF0000"/>
                  </a:solidFill>
                </a:rPr>
                <a:t>Ticket Totem Commission</a:t>
              </a:r>
              <a:endParaRPr lang="en-GB" sz="900" dirty="0">
                <a:solidFill>
                  <a:srgbClr val="FF0000"/>
                </a:solidFill>
              </a:endParaRPr>
            </a:p>
          </p:txBody>
        </p:sp>
      </p:grpSp>
      <p:grpSp>
        <p:nvGrpSpPr>
          <p:cNvPr id="70" name="Group 69"/>
          <p:cNvGrpSpPr/>
          <p:nvPr/>
        </p:nvGrpSpPr>
        <p:grpSpPr>
          <a:xfrm>
            <a:off x="1639271" y="701515"/>
            <a:ext cx="2693168" cy="4593493"/>
            <a:chOff x="1639271" y="701515"/>
            <a:chExt cx="2693168" cy="4593493"/>
          </a:xfrm>
        </p:grpSpPr>
        <p:cxnSp>
          <p:nvCxnSpPr>
            <p:cNvPr id="57" name="Elbow Connector 56"/>
            <p:cNvCxnSpPr>
              <a:endCxn id="56" idx="1"/>
            </p:cNvCxnSpPr>
            <p:nvPr/>
          </p:nvCxnSpPr>
          <p:spPr>
            <a:xfrm rot="16200000" flipH="1">
              <a:off x="153794" y="3354902"/>
              <a:ext cx="3377397" cy="133481"/>
            </a:xfrm>
            <a:prstGeom prst="bentConnector2">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1702983"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rot="16200000">
              <a:off x="1336843" y="1003943"/>
              <a:ext cx="881856" cy="276999"/>
            </a:xfrm>
            <a:prstGeom prst="rect">
              <a:avLst/>
            </a:prstGeom>
            <a:noFill/>
          </p:spPr>
          <p:txBody>
            <a:bodyPr wrap="square" rtlCol="0">
              <a:spAutoFit/>
            </a:bodyPr>
            <a:lstStyle/>
            <a:p>
              <a:r>
                <a:rPr lang="en-GB" sz="1200" dirty="0" smtClean="0">
                  <a:solidFill>
                    <a:srgbClr val="0000FF"/>
                  </a:solidFill>
                </a:rPr>
                <a:t>Apr 2017</a:t>
              </a:r>
              <a:endParaRPr lang="en-GB" sz="1200" dirty="0">
                <a:solidFill>
                  <a:srgbClr val="0000FF"/>
                </a:solidFill>
              </a:endParaRPr>
            </a:p>
          </p:txBody>
        </p:sp>
        <p:sp>
          <p:nvSpPr>
            <p:cNvPr id="56" name="TextBox 55"/>
            <p:cNvSpPr txBox="1"/>
            <p:nvPr/>
          </p:nvSpPr>
          <p:spPr>
            <a:xfrm>
              <a:off x="1909233" y="4925676"/>
              <a:ext cx="2423206" cy="369332"/>
            </a:xfrm>
            <a:prstGeom prst="rect">
              <a:avLst/>
            </a:prstGeom>
            <a:solidFill>
              <a:schemeClr val="bg1"/>
            </a:solidFill>
            <a:ln>
              <a:noFill/>
            </a:ln>
          </p:spPr>
          <p:txBody>
            <a:bodyPr wrap="square" rtlCol="0">
              <a:spAutoFit/>
            </a:bodyPr>
            <a:lstStyle/>
            <a:p>
              <a:pPr marL="171450" indent="-171450">
                <a:buFont typeface="Arial" panose="020B0604020202020204" pitchFamily="34" charset="0"/>
                <a:buChar char="•"/>
              </a:pPr>
              <a:r>
                <a:rPr lang="en-GB" sz="900" dirty="0" smtClean="0">
                  <a:solidFill>
                    <a:srgbClr val="0000FF"/>
                  </a:solidFill>
                </a:rPr>
                <a:t>GWR/ First – Rail + Bus Ticketing</a:t>
              </a:r>
            </a:p>
            <a:p>
              <a:pPr marL="171450" indent="-171450">
                <a:buFont typeface="Arial" panose="020B0604020202020204" pitchFamily="34" charset="0"/>
                <a:buChar char="•"/>
              </a:pPr>
              <a:r>
                <a:rPr lang="en-GB" sz="900" dirty="0" smtClean="0">
                  <a:solidFill>
                    <a:srgbClr val="0000FF"/>
                  </a:solidFill>
                </a:rPr>
                <a:t>ONE Network Stage 2 Design</a:t>
              </a:r>
            </a:p>
          </p:txBody>
        </p:sp>
      </p:grpSp>
      <p:grpSp>
        <p:nvGrpSpPr>
          <p:cNvPr id="69" name="Group 68"/>
          <p:cNvGrpSpPr/>
          <p:nvPr/>
        </p:nvGrpSpPr>
        <p:grpSpPr>
          <a:xfrm>
            <a:off x="1308794" y="701514"/>
            <a:ext cx="2717901" cy="4078185"/>
            <a:chOff x="1308794" y="701514"/>
            <a:chExt cx="2717901" cy="4078185"/>
          </a:xfrm>
        </p:grpSpPr>
        <p:cxnSp>
          <p:nvCxnSpPr>
            <p:cNvPr id="52" name="Elbow Connector 51"/>
            <p:cNvCxnSpPr>
              <a:endCxn id="43" idx="1"/>
            </p:cNvCxnSpPr>
            <p:nvPr/>
          </p:nvCxnSpPr>
          <p:spPr>
            <a:xfrm rot="16200000" flipH="1">
              <a:off x="132307" y="3054601"/>
              <a:ext cx="2792837" cy="149527"/>
            </a:xfrm>
            <a:prstGeom prst="bentConnector2">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603489" y="4271868"/>
              <a:ext cx="2423206" cy="507831"/>
            </a:xfrm>
            <a:prstGeom prst="rect">
              <a:avLst/>
            </a:prstGeom>
            <a:solidFill>
              <a:schemeClr val="bg1"/>
            </a:solidFill>
            <a:ln>
              <a:noFill/>
            </a:ln>
          </p:spPr>
          <p:txBody>
            <a:bodyPr wrap="square" rtlCol="0">
              <a:spAutoFit/>
            </a:bodyPr>
            <a:lstStyle/>
            <a:p>
              <a:r>
                <a:rPr lang="en-GB" sz="900" dirty="0" smtClean="0">
                  <a:solidFill>
                    <a:srgbClr val="0000FF"/>
                  </a:solidFill>
                </a:rPr>
                <a:t>Engagement Sessions</a:t>
              </a:r>
            </a:p>
            <a:p>
              <a:pPr marL="171450" indent="-171450">
                <a:buFont typeface="Arial" panose="020B0604020202020204" pitchFamily="34" charset="0"/>
                <a:buChar char="•"/>
              </a:pPr>
              <a:r>
                <a:rPr lang="en-GB" sz="900" dirty="0" smtClean="0">
                  <a:solidFill>
                    <a:srgbClr val="0000FF"/>
                  </a:solidFill>
                </a:rPr>
                <a:t>CC Members</a:t>
              </a:r>
            </a:p>
            <a:p>
              <a:pPr marL="171450" indent="-171450">
                <a:buFont typeface="Arial" panose="020B0604020202020204" pitchFamily="34" charset="0"/>
                <a:buChar char="•"/>
              </a:pPr>
              <a:r>
                <a:rPr lang="en-GB" sz="900" dirty="0" smtClean="0">
                  <a:solidFill>
                    <a:srgbClr val="0000FF"/>
                  </a:solidFill>
                </a:rPr>
                <a:t>Town &amp; Parish Councils</a:t>
              </a:r>
            </a:p>
          </p:txBody>
        </p:sp>
        <p:sp>
          <p:nvSpPr>
            <p:cNvPr id="45" name="Oval 44"/>
            <p:cNvSpPr/>
            <p:nvPr/>
          </p:nvSpPr>
          <p:spPr>
            <a:xfrm>
              <a:off x="1380441"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rot="16200000">
              <a:off x="1006366" y="1003942"/>
              <a:ext cx="881856" cy="276999"/>
            </a:xfrm>
            <a:prstGeom prst="rect">
              <a:avLst/>
            </a:prstGeom>
            <a:noFill/>
          </p:spPr>
          <p:txBody>
            <a:bodyPr wrap="square" rtlCol="0">
              <a:spAutoFit/>
            </a:bodyPr>
            <a:lstStyle/>
            <a:p>
              <a:r>
                <a:rPr lang="en-GB" sz="1200" dirty="0" smtClean="0">
                  <a:solidFill>
                    <a:srgbClr val="0000FF"/>
                  </a:solidFill>
                </a:rPr>
                <a:t>Mar 2017</a:t>
              </a:r>
              <a:endParaRPr lang="en-GB" sz="1200" dirty="0">
                <a:solidFill>
                  <a:srgbClr val="0000FF"/>
                </a:solidFill>
              </a:endParaRPr>
            </a:p>
          </p:txBody>
        </p:sp>
      </p:grpSp>
      <p:grpSp>
        <p:nvGrpSpPr>
          <p:cNvPr id="68" name="Group 67"/>
          <p:cNvGrpSpPr/>
          <p:nvPr/>
        </p:nvGrpSpPr>
        <p:grpSpPr>
          <a:xfrm>
            <a:off x="994186" y="712499"/>
            <a:ext cx="2697704" cy="3386535"/>
            <a:chOff x="994186" y="712499"/>
            <a:chExt cx="2697704" cy="3386535"/>
          </a:xfrm>
        </p:grpSpPr>
        <p:cxnSp>
          <p:nvCxnSpPr>
            <p:cNvPr id="37" name="Elbow Connector 36"/>
            <p:cNvCxnSpPr/>
            <p:nvPr/>
          </p:nvCxnSpPr>
          <p:spPr>
            <a:xfrm rot="16200000" flipH="1">
              <a:off x="363123" y="2520826"/>
              <a:ext cx="1672370" cy="131277"/>
            </a:xfrm>
            <a:prstGeom prst="bentConnector3">
              <a:avLst>
                <a:gd name="adj1" fmla="val 10012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rot="16200000">
              <a:off x="691758" y="1014927"/>
              <a:ext cx="881856" cy="276999"/>
            </a:xfrm>
            <a:prstGeom prst="rect">
              <a:avLst/>
            </a:prstGeom>
            <a:noFill/>
          </p:spPr>
          <p:txBody>
            <a:bodyPr wrap="square" rtlCol="0">
              <a:spAutoFit/>
            </a:bodyPr>
            <a:lstStyle/>
            <a:p>
              <a:r>
                <a:rPr lang="en-GB" sz="1200" dirty="0" smtClean="0"/>
                <a:t>Feb 2017</a:t>
              </a:r>
              <a:endParaRPr lang="en-GB" sz="1200" dirty="0"/>
            </a:p>
          </p:txBody>
        </p:sp>
        <p:sp>
          <p:nvSpPr>
            <p:cNvPr id="39" name="TextBox 38"/>
            <p:cNvSpPr txBox="1"/>
            <p:nvPr/>
          </p:nvSpPr>
          <p:spPr>
            <a:xfrm>
              <a:off x="1268684" y="3314204"/>
              <a:ext cx="2423206" cy="784830"/>
            </a:xfrm>
            <a:prstGeom prst="rect">
              <a:avLst/>
            </a:prstGeom>
            <a:solidFill>
              <a:schemeClr val="bg1"/>
            </a:solidFill>
            <a:ln>
              <a:noFill/>
            </a:ln>
          </p:spPr>
          <p:txBody>
            <a:bodyPr wrap="square" rtlCol="0">
              <a:spAutoFit/>
            </a:bodyPr>
            <a:lstStyle/>
            <a:p>
              <a:pPr marL="171450" indent="-171450">
                <a:buFont typeface="Arial" panose="020B0604020202020204" pitchFamily="34" charset="0"/>
                <a:buChar char="•"/>
              </a:pPr>
              <a:r>
                <a:rPr lang="en-GB" sz="900" dirty="0" smtClean="0"/>
                <a:t>Idealistic ONE Network Stage 1</a:t>
              </a:r>
            </a:p>
            <a:p>
              <a:pPr marL="171450" indent="-171450">
                <a:buFont typeface="Arial" panose="020B0604020202020204" pitchFamily="34" charset="0"/>
                <a:buChar char="•"/>
              </a:pPr>
              <a:r>
                <a:rPr lang="en-GB" sz="900" dirty="0" smtClean="0"/>
                <a:t>Engagement with Community Networks</a:t>
              </a:r>
            </a:p>
            <a:p>
              <a:pPr marL="171450" indent="-171450">
                <a:buFont typeface="Arial" panose="020B0604020202020204" pitchFamily="34" charset="0"/>
                <a:buChar char="•"/>
              </a:pPr>
              <a:r>
                <a:rPr lang="en-GB" sz="900" dirty="0" smtClean="0"/>
                <a:t>Totem Ticket Terminals Ordered (TPR)</a:t>
              </a:r>
            </a:p>
            <a:p>
              <a:pPr marL="171450" indent="-171450">
                <a:buFont typeface="Arial" panose="020B0604020202020204" pitchFamily="34" charset="0"/>
                <a:buChar char="•"/>
              </a:pPr>
              <a:r>
                <a:rPr lang="en-GB" sz="900" dirty="0" smtClean="0"/>
                <a:t>On Bus Ticket Machines Ordered</a:t>
              </a:r>
            </a:p>
            <a:p>
              <a:pPr marL="171450" indent="-171450">
                <a:buFont typeface="Arial" panose="020B0604020202020204" pitchFamily="34" charset="0"/>
                <a:buChar char="•"/>
              </a:pPr>
              <a:r>
                <a:rPr lang="en-GB" sz="900" dirty="0" smtClean="0"/>
                <a:t>Bus Fleet Emissions Assessment</a:t>
              </a:r>
            </a:p>
          </p:txBody>
        </p:sp>
        <p:sp>
          <p:nvSpPr>
            <p:cNvPr id="44" name="Oval 43"/>
            <p:cNvSpPr/>
            <p:nvPr/>
          </p:nvSpPr>
          <p:spPr>
            <a:xfrm>
              <a:off x="1057899"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0" name="Group 59"/>
          <p:cNvGrpSpPr/>
          <p:nvPr/>
        </p:nvGrpSpPr>
        <p:grpSpPr>
          <a:xfrm>
            <a:off x="411294" y="701515"/>
            <a:ext cx="2700206" cy="2441318"/>
            <a:chOff x="411294" y="701515"/>
            <a:chExt cx="2700206" cy="2441318"/>
          </a:xfrm>
        </p:grpSpPr>
        <p:sp>
          <p:nvSpPr>
            <p:cNvPr id="23" name="Oval 22"/>
            <p:cNvSpPr/>
            <p:nvPr/>
          </p:nvSpPr>
          <p:spPr>
            <a:xfrm>
              <a:off x="475007"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Elbow Connector 23"/>
            <p:cNvCxnSpPr/>
            <p:nvPr/>
          </p:nvCxnSpPr>
          <p:spPr>
            <a:xfrm rot="16200000" flipH="1">
              <a:off x="117977" y="2179233"/>
              <a:ext cx="1005620" cy="135014"/>
            </a:xfrm>
            <a:prstGeom prst="bentConnector3">
              <a:avLst>
                <a:gd name="adj1" fmla="val 99885"/>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16200000">
              <a:off x="108866" y="1003943"/>
              <a:ext cx="881856" cy="276999"/>
            </a:xfrm>
            <a:prstGeom prst="rect">
              <a:avLst/>
            </a:prstGeom>
            <a:noFill/>
          </p:spPr>
          <p:txBody>
            <a:bodyPr wrap="square" rtlCol="0">
              <a:spAutoFit/>
            </a:bodyPr>
            <a:lstStyle/>
            <a:p>
              <a:r>
                <a:rPr lang="en-GB" sz="1200" dirty="0" smtClean="0">
                  <a:solidFill>
                    <a:schemeClr val="tx1">
                      <a:lumMod val="75000"/>
                      <a:lumOff val="25000"/>
                    </a:schemeClr>
                  </a:solidFill>
                </a:rPr>
                <a:t>Dec 2017</a:t>
              </a:r>
              <a:endParaRPr lang="en-GB" sz="1200" dirty="0">
                <a:solidFill>
                  <a:schemeClr val="tx1">
                    <a:lumMod val="75000"/>
                    <a:lumOff val="25000"/>
                  </a:schemeClr>
                </a:solidFill>
              </a:endParaRPr>
            </a:p>
          </p:txBody>
        </p:sp>
        <p:sp>
          <p:nvSpPr>
            <p:cNvPr id="26" name="TextBox 25"/>
            <p:cNvSpPr txBox="1"/>
            <p:nvPr/>
          </p:nvSpPr>
          <p:spPr>
            <a:xfrm>
              <a:off x="688294" y="2635002"/>
              <a:ext cx="2423206" cy="507831"/>
            </a:xfrm>
            <a:prstGeom prst="rect">
              <a:avLst/>
            </a:prstGeom>
            <a:solidFill>
              <a:schemeClr val="bg1"/>
            </a:solidFill>
          </p:spPr>
          <p:txBody>
            <a:bodyPr wrap="square" rtlCol="0">
              <a:spAutoFit/>
            </a:bodyPr>
            <a:lstStyle/>
            <a:p>
              <a:pPr marL="171450" indent="-171450">
                <a:buFont typeface="Arial" panose="020B0604020202020204" pitchFamily="34" charset="0"/>
                <a:buChar char="•"/>
              </a:pPr>
              <a:r>
                <a:rPr lang="en-GB" sz="900" dirty="0" smtClean="0">
                  <a:solidFill>
                    <a:schemeClr val="tx1">
                      <a:lumMod val="75000"/>
                      <a:lumOff val="25000"/>
                    </a:schemeClr>
                  </a:solidFill>
                </a:rPr>
                <a:t>Bus Prioritisation tested Live</a:t>
              </a:r>
            </a:p>
            <a:p>
              <a:pPr marL="171450" indent="-171450">
                <a:buFont typeface="Arial" panose="020B0604020202020204" pitchFamily="34" charset="0"/>
                <a:buChar char="•"/>
              </a:pPr>
              <a:r>
                <a:rPr lang="en-GB" sz="900" dirty="0" smtClean="0">
                  <a:solidFill>
                    <a:schemeClr val="tx1">
                      <a:lumMod val="75000"/>
                      <a:lumOff val="25000"/>
                    </a:schemeClr>
                  </a:solidFill>
                </a:rPr>
                <a:t>37 New Buses (£10.5m)</a:t>
              </a:r>
            </a:p>
            <a:p>
              <a:pPr marL="171450" indent="-171450">
                <a:buFont typeface="Arial" panose="020B0604020202020204" pitchFamily="34" charset="0"/>
                <a:buChar char="•"/>
              </a:pPr>
              <a:r>
                <a:rPr lang="en-GB" sz="900" dirty="0" smtClean="0">
                  <a:solidFill>
                    <a:schemeClr val="tx1">
                      <a:lumMod val="75000"/>
                      <a:lumOff val="25000"/>
                    </a:schemeClr>
                  </a:solidFill>
                </a:rPr>
                <a:t>Infrastructure Assessment/ Selection</a:t>
              </a:r>
            </a:p>
          </p:txBody>
        </p:sp>
      </p:grpSp>
      <p:grpSp>
        <p:nvGrpSpPr>
          <p:cNvPr id="76" name="Group 75"/>
          <p:cNvGrpSpPr/>
          <p:nvPr/>
        </p:nvGrpSpPr>
        <p:grpSpPr>
          <a:xfrm>
            <a:off x="4686" y="712498"/>
            <a:ext cx="1442607" cy="1691047"/>
            <a:chOff x="4686" y="712498"/>
            <a:chExt cx="1442607" cy="1691047"/>
          </a:xfrm>
        </p:grpSpPr>
        <p:cxnSp>
          <p:nvCxnSpPr>
            <p:cNvPr id="12" name="Elbow Connector 11"/>
            <p:cNvCxnSpPr/>
            <p:nvPr/>
          </p:nvCxnSpPr>
          <p:spPr>
            <a:xfrm rot="16200000" flipH="1">
              <a:off x="63105" y="1813027"/>
              <a:ext cx="228600" cy="81138"/>
            </a:xfrm>
            <a:prstGeom prst="bentConnector3">
              <a:avLst>
                <a:gd name="adj1" fmla="val 102778"/>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4686" y="712498"/>
              <a:ext cx="1442607" cy="1691047"/>
              <a:chOff x="4686" y="712498"/>
              <a:chExt cx="1442607" cy="1691047"/>
            </a:xfrm>
          </p:grpSpPr>
          <p:sp>
            <p:nvSpPr>
              <p:cNvPr id="8" name="Oval 7"/>
              <p:cNvSpPr/>
              <p:nvPr/>
            </p:nvSpPr>
            <p:spPr>
              <a:xfrm>
                <a:off x="68399"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rot="16200000">
                <a:off x="-297742" y="1014926"/>
                <a:ext cx="881856" cy="276999"/>
              </a:xfrm>
              <a:prstGeom prst="rect">
                <a:avLst/>
              </a:prstGeom>
              <a:noFill/>
            </p:spPr>
            <p:txBody>
              <a:bodyPr wrap="square" rtlCol="0">
                <a:spAutoFit/>
              </a:bodyPr>
              <a:lstStyle/>
              <a:p>
                <a:r>
                  <a:rPr lang="en-GB" sz="1200" dirty="0" smtClean="0">
                    <a:solidFill>
                      <a:schemeClr val="tx1">
                        <a:lumMod val="75000"/>
                        <a:lumOff val="25000"/>
                      </a:schemeClr>
                    </a:solidFill>
                  </a:rPr>
                  <a:t>Sept 2016</a:t>
                </a:r>
                <a:endParaRPr lang="en-GB" sz="1200" dirty="0">
                  <a:solidFill>
                    <a:schemeClr val="tx1">
                      <a:lumMod val="75000"/>
                      <a:lumOff val="25000"/>
                    </a:schemeClr>
                  </a:solidFill>
                </a:endParaRPr>
              </a:p>
            </p:txBody>
          </p:sp>
          <p:sp>
            <p:nvSpPr>
              <p:cNvPr id="22" name="TextBox 21"/>
              <p:cNvSpPr txBox="1"/>
              <p:nvPr/>
            </p:nvSpPr>
            <p:spPr>
              <a:xfrm>
                <a:off x="199136" y="1849547"/>
                <a:ext cx="1248157" cy="553998"/>
              </a:xfrm>
              <a:prstGeom prst="rect">
                <a:avLst/>
              </a:prstGeom>
              <a:solidFill>
                <a:schemeClr val="bg1"/>
              </a:solidFill>
            </p:spPr>
            <p:txBody>
              <a:bodyPr wrap="square" rtlCol="0">
                <a:spAutoFit/>
              </a:bodyPr>
              <a:lstStyle/>
              <a:p>
                <a:r>
                  <a:rPr lang="en-GB" sz="900" dirty="0" smtClean="0">
                    <a:solidFill>
                      <a:schemeClr val="tx1">
                        <a:lumMod val="75000"/>
                        <a:lumOff val="25000"/>
                      </a:schemeClr>
                    </a:solidFill>
                  </a:rPr>
                  <a:t>Back Office Systems</a:t>
                </a:r>
              </a:p>
              <a:p>
                <a:pPr marL="171450" indent="-171450">
                  <a:buFont typeface="Arial" panose="020B0604020202020204" pitchFamily="34" charset="0"/>
                  <a:buChar char="•"/>
                </a:pPr>
                <a:r>
                  <a:rPr lang="en-GB" sz="700" dirty="0" smtClean="0">
                    <a:solidFill>
                      <a:schemeClr val="tx1">
                        <a:lumMod val="75000"/>
                        <a:lumOff val="25000"/>
                      </a:schemeClr>
                    </a:solidFill>
                  </a:rPr>
                  <a:t>ARGONAUT</a:t>
                </a:r>
              </a:p>
              <a:p>
                <a:pPr marL="171450" indent="-171450">
                  <a:buFont typeface="Arial" panose="020B0604020202020204" pitchFamily="34" charset="0"/>
                  <a:buChar char="•"/>
                </a:pPr>
                <a:r>
                  <a:rPr lang="en-GB" sz="700" dirty="0" smtClean="0">
                    <a:solidFill>
                      <a:schemeClr val="tx1">
                        <a:lumMod val="75000"/>
                        <a:lumOff val="25000"/>
                      </a:schemeClr>
                    </a:solidFill>
                  </a:rPr>
                  <a:t>ICARUS</a:t>
                </a:r>
              </a:p>
              <a:p>
                <a:pPr marL="171450" indent="-171450">
                  <a:buFont typeface="Arial" panose="020B0604020202020204" pitchFamily="34" charset="0"/>
                  <a:buChar char="•"/>
                </a:pPr>
                <a:r>
                  <a:rPr lang="en-GB" sz="700" dirty="0" smtClean="0">
                    <a:solidFill>
                      <a:schemeClr val="tx1">
                        <a:lumMod val="75000"/>
                        <a:lumOff val="25000"/>
                      </a:schemeClr>
                    </a:solidFill>
                  </a:rPr>
                  <a:t>JUNO</a:t>
                </a:r>
                <a:endParaRPr lang="en-GB" sz="700" dirty="0">
                  <a:solidFill>
                    <a:schemeClr val="tx1">
                      <a:lumMod val="75000"/>
                      <a:lumOff val="25000"/>
                    </a:schemeClr>
                  </a:solidFill>
                </a:endParaRPr>
              </a:p>
            </p:txBody>
          </p:sp>
        </p:grpSp>
      </p:grpSp>
      <p:sp>
        <p:nvSpPr>
          <p:cNvPr id="85" name="Oval 84"/>
          <p:cNvSpPr/>
          <p:nvPr/>
        </p:nvSpPr>
        <p:spPr>
          <a:xfrm>
            <a:off x="2670609"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Oval 85"/>
          <p:cNvSpPr/>
          <p:nvPr/>
        </p:nvSpPr>
        <p:spPr>
          <a:xfrm>
            <a:off x="2993151"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Oval 86"/>
          <p:cNvSpPr/>
          <p:nvPr/>
        </p:nvSpPr>
        <p:spPr>
          <a:xfrm>
            <a:off x="3315693"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Oval 87"/>
          <p:cNvSpPr/>
          <p:nvPr/>
        </p:nvSpPr>
        <p:spPr>
          <a:xfrm>
            <a:off x="3638235"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Oval 88"/>
          <p:cNvSpPr/>
          <p:nvPr/>
        </p:nvSpPr>
        <p:spPr>
          <a:xfrm>
            <a:off x="3960777"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4" name="Group 73"/>
          <p:cNvGrpSpPr/>
          <p:nvPr/>
        </p:nvGrpSpPr>
        <p:grpSpPr>
          <a:xfrm>
            <a:off x="4219601" y="692149"/>
            <a:ext cx="276999" cy="1041987"/>
            <a:chOff x="4219601" y="692149"/>
            <a:chExt cx="276999" cy="1041987"/>
          </a:xfrm>
        </p:grpSpPr>
        <p:sp>
          <p:nvSpPr>
            <p:cNvPr id="82" name="TextBox 81"/>
            <p:cNvSpPr txBox="1"/>
            <p:nvPr/>
          </p:nvSpPr>
          <p:spPr>
            <a:xfrm rot="16200000">
              <a:off x="3917173" y="994577"/>
              <a:ext cx="881856" cy="276999"/>
            </a:xfrm>
            <a:prstGeom prst="rect">
              <a:avLst/>
            </a:prstGeom>
            <a:noFill/>
          </p:spPr>
          <p:txBody>
            <a:bodyPr wrap="square" rtlCol="0">
              <a:spAutoFit/>
            </a:bodyPr>
            <a:lstStyle/>
            <a:p>
              <a:r>
                <a:rPr lang="en-GB" sz="1200" dirty="0" smtClean="0">
                  <a:solidFill>
                    <a:srgbClr val="FF0000"/>
                  </a:solidFill>
                </a:rPr>
                <a:t>Dec 2017</a:t>
              </a:r>
              <a:endParaRPr lang="en-GB" sz="1200" dirty="0">
                <a:solidFill>
                  <a:srgbClr val="FF0000"/>
                </a:solidFill>
              </a:endParaRPr>
            </a:p>
          </p:txBody>
        </p:sp>
        <p:sp>
          <p:nvSpPr>
            <p:cNvPr id="90" name="Oval 89"/>
            <p:cNvSpPr/>
            <p:nvPr/>
          </p:nvSpPr>
          <p:spPr>
            <a:xfrm>
              <a:off x="4283315" y="1584561"/>
              <a:ext cx="149575" cy="149575"/>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7229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ppt_x"/>
                                          </p:val>
                                        </p:tav>
                                        <p:tav tm="100000">
                                          <p:val>
                                            <p:strVal val="#ppt_x"/>
                                          </p:val>
                                        </p:tav>
                                      </p:tavLst>
                                    </p:anim>
                                    <p:anim calcmode="lin" valueType="num">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ppt_x"/>
                                          </p:val>
                                        </p:tav>
                                        <p:tav tm="100000">
                                          <p:val>
                                            <p:strVal val="#ppt_x"/>
                                          </p:val>
                                        </p:tav>
                                      </p:tavLst>
                                    </p:anim>
                                    <p:anim calcmode="lin" valueType="num">
                                      <p:cBhvr additive="base">
                                        <p:cTn id="1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fill="hold"/>
                                        <p:tgtEl>
                                          <p:spTgt spid="68"/>
                                        </p:tgtEl>
                                        <p:attrNameLst>
                                          <p:attrName>ppt_x</p:attrName>
                                        </p:attrNameLst>
                                      </p:cBhvr>
                                      <p:tavLst>
                                        <p:tav tm="0">
                                          <p:val>
                                            <p:strVal val="#ppt_x"/>
                                          </p:val>
                                        </p:tav>
                                        <p:tav tm="100000">
                                          <p:val>
                                            <p:strVal val="#ppt_x"/>
                                          </p:val>
                                        </p:tav>
                                      </p:tavLst>
                                    </p:anim>
                                    <p:anim calcmode="lin" valueType="num">
                                      <p:cBhvr additive="base">
                                        <p:cTn id="20"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9"/>
                                        </p:tgtEl>
                                        <p:attrNameLst>
                                          <p:attrName>style.visibility</p:attrName>
                                        </p:attrNameLst>
                                      </p:cBhvr>
                                      <p:to>
                                        <p:strVal val="visible"/>
                                      </p:to>
                                    </p:set>
                                    <p:anim calcmode="lin" valueType="num">
                                      <p:cBhvr additive="base">
                                        <p:cTn id="25" dur="500" fill="hold"/>
                                        <p:tgtEl>
                                          <p:spTgt spid="69"/>
                                        </p:tgtEl>
                                        <p:attrNameLst>
                                          <p:attrName>ppt_x</p:attrName>
                                        </p:attrNameLst>
                                      </p:cBhvr>
                                      <p:tavLst>
                                        <p:tav tm="0">
                                          <p:val>
                                            <p:strVal val="#ppt_x"/>
                                          </p:val>
                                        </p:tav>
                                        <p:tav tm="100000">
                                          <p:val>
                                            <p:strVal val="#ppt_x"/>
                                          </p:val>
                                        </p:tav>
                                      </p:tavLst>
                                    </p:anim>
                                    <p:anim calcmode="lin" valueType="num">
                                      <p:cBhvr additive="base">
                                        <p:cTn id="26"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additive="base">
                                        <p:cTn id="31" dur="500" fill="hold"/>
                                        <p:tgtEl>
                                          <p:spTgt spid="70"/>
                                        </p:tgtEl>
                                        <p:attrNameLst>
                                          <p:attrName>ppt_x</p:attrName>
                                        </p:attrNameLst>
                                      </p:cBhvr>
                                      <p:tavLst>
                                        <p:tav tm="0">
                                          <p:val>
                                            <p:strVal val="#ppt_x"/>
                                          </p:val>
                                        </p:tav>
                                        <p:tav tm="100000">
                                          <p:val>
                                            <p:strVal val="#ppt_x"/>
                                          </p:val>
                                        </p:tav>
                                      </p:tavLst>
                                    </p:anim>
                                    <p:anim calcmode="lin" valueType="num">
                                      <p:cBhvr additive="base">
                                        <p:cTn id="32"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500" fill="hold"/>
                                        <p:tgtEl>
                                          <p:spTgt spid="72"/>
                                        </p:tgtEl>
                                        <p:attrNameLst>
                                          <p:attrName>ppt_x</p:attrName>
                                        </p:attrNameLst>
                                      </p:cBhvr>
                                      <p:tavLst>
                                        <p:tav tm="0">
                                          <p:val>
                                            <p:strVal val="#ppt_x"/>
                                          </p:val>
                                        </p:tav>
                                        <p:tav tm="100000">
                                          <p:val>
                                            <p:strVal val="#ppt_x"/>
                                          </p:val>
                                        </p:tav>
                                      </p:tavLst>
                                    </p:anim>
                                    <p:anim calcmode="lin" valueType="num">
                                      <p:cBhvr additive="base">
                                        <p:cTn id="38"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ppt_x"/>
                                          </p:val>
                                        </p:tav>
                                        <p:tav tm="100000">
                                          <p:val>
                                            <p:strVal val="#ppt_x"/>
                                          </p:val>
                                        </p:tav>
                                      </p:tavLst>
                                    </p:anim>
                                    <p:anim calcmode="lin" valueType="num">
                                      <p:cBhvr additive="base">
                                        <p:cTn id="44"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additive="base">
                                        <p:cTn id="49" dur="500" fill="hold"/>
                                        <p:tgtEl>
                                          <p:spTgt spid="74"/>
                                        </p:tgtEl>
                                        <p:attrNameLst>
                                          <p:attrName>ppt_x</p:attrName>
                                        </p:attrNameLst>
                                      </p:cBhvr>
                                      <p:tavLst>
                                        <p:tav tm="0">
                                          <p:val>
                                            <p:strVal val="#ppt_x"/>
                                          </p:val>
                                        </p:tav>
                                        <p:tav tm="100000">
                                          <p:val>
                                            <p:strVal val="#ppt_x"/>
                                          </p:val>
                                        </p:tav>
                                      </p:tavLst>
                                    </p:anim>
                                    <p:anim calcmode="lin" valueType="num">
                                      <p:cBhvr additive="base">
                                        <p:cTn id="50" dur="500" fill="hold"/>
                                        <p:tgtEl>
                                          <p:spTgt spid="74"/>
                                        </p:tgtEl>
                                        <p:attrNameLst>
                                          <p:attrName>ppt_y</p:attrName>
                                        </p:attrNameLst>
                                      </p:cBhvr>
                                      <p:tavLst>
                                        <p:tav tm="0">
                                          <p:val>
                                            <p:strVal val="1+#ppt_h/2"/>
                                          </p:val>
                                        </p:tav>
                                        <p:tav tm="100000">
                                          <p:val>
                                            <p:strVal val="#ppt_y"/>
                                          </p:val>
                                        </p:tav>
                                      </p:tavLst>
                                    </p:anim>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4124"/>
                                        </p:tgtEl>
                                        <p:attrNameLst>
                                          <p:attrName>style.visibility</p:attrName>
                                        </p:attrNameLst>
                                      </p:cBhvr>
                                      <p:to>
                                        <p:strVal val="visible"/>
                                      </p:to>
                                    </p:set>
                                    <p:animEffect transition="in" filter="fade">
                                      <p:cBhvr>
                                        <p:cTn id="54" dur="500"/>
                                        <p:tgtEl>
                                          <p:spTgt spid="4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175657"/>
            <a:ext cx="9144000" cy="3483429"/>
          </a:xfrm>
        </p:spPr>
        <p:txBody>
          <a:bodyPr/>
          <a:lstStyle/>
          <a:p>
            <a:pPr algn="ctr" eaLnBrk="1" hangingPunct="1"/>
            <a:r>
              <a:rPr lang="en-US" altLang="en-US" sz="4000" b="0" dirty="0" smtClean="0">
                <a:solidFill>
                  <a:schemeClr val="tx1"/>
                </a:solidFill>
              </a:rPr>
              <a:t>Thank You</a:t>
            </a:r>
            <a:br>
              <a:rPr lang="en-US" altLang="en-US" sz="4000" b="0" dirty="0" smtClean="0">
                <a:solidFill>
                  <a:schemeClr val="tx1"/>
                </a:solidFill>
              </a:rPr>
            </a:br>
            <a:r>
              <a:rPr lang="en-US" altLang="en-US" sz="4000" b="0" dirty="0">
                <a:solidFill>
                  <a:schemeClr val="tx1"/>
                </a:solidFill>
              </a:rPr>
              <a:t>F</a:t>
            </a:r>
            <a:r>
              <a:rPr lang="en-US" altLang="en-US" sz="4000" b="0" dirty="0" smtClean="0">
                <a:solidFill>
                  <a:schemeClr val="tx1"/>
                </a:solidFill>
              </a:rPr>
              <a:t>or</a:t>
            </a:r>
            <a:br>
              <a:rPr lang="en-US" altLang="en-US" sz="4000" b="0" dirty="0" smtClean="0">
                <a:solidFill>
                  <a:schemeClr val="tx1"/>
                </a:solidFill>
              </a:rPr>
            </a:br>
            <a:r>
              <a:rPr lang="en-US" altLang="en-US" sz="4000" b="0" dirty="0" smtClean="0">
                <a:solidFill>
                  <a:schemeClr val="tx1"/>
                </a:solidFill>
              </a:rPr>
              <a:t>Listening</a:t>
            </a:r>
            <a:br>
              <a:rPr lang="en-US" altLang="en-US" sz="4000" b="0" dirty="0" smtClean="0">
                <a:solidFill>
                  <a:schemeClr val="tx1"/>
                </a:solidFill>
              </a:rPr>
            </a:br>
            <a:r>
              <a:rPr lang="en-US" altLang="en-US" sz="4000" b="0" dirty="0">
                <a:solidFill>
                  <a:schemeClr val="tx1"/>
                </a:solidFill>
              </a:rPr>
              <a:t/>
            </a:r>
            <a:br>
              <a:rPr lang="en-US" altLang="en-US" sz="4000" b="0" dirty="0">
                <a:solidFill>
                  <a:schemeClr val="tx1"/>
                </a:solidFill>
              </a:rPr>
            </a:br>
            <a:r>
              <a:rPr lang="en-US" altLang="en-US" sz="2400" b="0" dirty="0" smtClean="0">
                <a:solidFill>
                  <a:schemeClr val="tx1"/>
                </a:solidFill>
              </a:rPr>
              <a:t>email: </a:t>
            </a:r>
            <a:r>
              <a:rPr lang="en-US" altLang="en-US" sz="2400" b="0" dirty="0" smtClean="0">
                <a:solidFill>
                  <a:schemeClr val="tx1"/>
                </a:solidFill>
                <a:hlinkClick r:id="rId3"/>
              </a:rPr>
              <a:t>gwilliams@cornwall.gov.uk</a:t>
            </a:r>
            <a:r>
              <a:rPr lang="en-US" altLang="en-US" sz="2400" b="0" dirty="0" smtClean="0">
                <a:solidFill>
                  <a:schemeClr val="tx1"/>
                </a:solidFill>
              </a:rPr>
              <a:t/>
            </a:r>
            <a:br>
              <a:rPr lang="en-US" altLang="en-US" sz="2400" b="0" dirty="0" smtClean="0">
                <a:solidFill>
                  <a:schemeClr val="tx1"/>
                </a:solidFill>
              </a:rPr>
            </a:br>
            <a:endParaRPr lang="en-US" altLang="en-US" sz="4000" b="0" dirty="0">
              <a:solidFill>
                <a:schemeClr val="tx1"/>
              </a:solidFill>
            </a:endParaRPr>
          </a:p>
        </p:txBody>
      </p:sp>
      <p:sp>
        <p:nvSpPr>
          <p:cNvPr id="4" name="Rectangle 4"/>
          <p:cNvSpPr>
            <a:spLocks noChangeArrowheads="1"/>
          </p:cNvSpPr>
          <p:nvPr/>
        </p:nvSpPr>
        <p:spPr bwMode="auto">
          <a:xfrm>
            <a:off x="251052" y="4594338"/>
            <a:ext cx="3132137" cy="205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lr>
                <a:srgbClr val="EE6821"/>
              </a:buClr>
              <a:buChar char="•"/>
              <a:defRPr sz="2400">
                <a:solidFill>
                  <a:srgbClr val="292929"/>
                </a:solidFill>
                <a:latin typeface="Verdana" pitchFamily="34" charset="0"/>
              </a:defRPr>
            </a:lvl1pPr>
            <a:lvl2pPr marL="742950" indent="-285750" eaLnBrk="0" hangingPunct="0">
              <a:spcBef>
                <a:spcPct val="20000"/>
              </a:spcBef>
              <a:buClr>
                <a:srgbClr val="EE6821"/>
              </a:buClr>
              <a:buChar char="•"/>
              <a:defRPr sz="2200">
                <a:solidFill>
                  <a:srgbClr val="292929"/>
                </a:solidFill>
                <a:latin typeface="Verdana" pitchFamily="34" charset="0"/>
              </a:defRPr>
            </a:lvl2pPr>
            <a:lvl3pPr marL="1143000" indent="-228600" eaLnBrk="0" hangingPunct="0">
              <a:spcBef>
                <a:spcPct val="20000"/>
              </a:spcBef>
              <a:buChar char="•"/>
              <a:defRPr sz="24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eaLnBrk="1" hangingPunct="1">
              <a:lnSpc>
                <a:spcPct val="115000"/>
              </a:lnSpc>
              <a:spcBef>
                <a:spcPct val="0"/>
              </a:spcBef>
              <a:buClrTx/>
              <a:buFontTx/>
              <a:buNone/>
            </a:pPr>
            <a:r>
              <a:rPr lang="en-GB" altLang="en-US" sz="1600" b="1" dirty="0">
                <a:solidFill>
                  <a:srgbClr val="EE6821"/>
                </a:solidFill>
              </a:rPr>
              <a:t>Cornwall Council</a:t>
            </a:r>
            <a:br>
              <a:rPr lang="en-GB" altLang="en-US" sz="1600" b="1" dirty="0">
                <a:solidFill>
                  <a:srgbClr val="EE6821"/>
                </a:solidFill>
              </a:rPr>
            </a:br>
            <a:r>
              <a:rPr lang="en-GB" altLang="en-US" sz="1600" b="1" dirty="0">
                <a:solidFill>
                  <a:srgbClr val="EE6821"/>
                </a:solidFill>
              </a:rPr>
              <a:t>County Hall</a:t>
            </a:r>
            <a:br>
              <a:rPr lang="en-GB" altLang="en-US" sz="1600" b="1" dirty="0">
                <a:solidFill>
                  <a:srgbClr val="EE6821"/>
                </a:solidFill>
              </a:rPr>
            </a:br>
            <a:r>
              <a:rPr lang="en-GB" altLang="en-US" sz="1600" b="1" dirty="0">
                <a:solidFill>
                  <a:srgbClr val="EE6821"/>
                </a:solidFill>
              </a:rPr>
              <a:t>Truro TR1 3AY</a:t>
            </a:r>
            <a:br>
              <a:rPr lang="en-GB" altLang="en-US" sz="1600" b="1" dirty="0">
                <a:solidFill>
                  <a:srgbClr val="EE6821"/>
                </a:solidFill>
              </a:rPr>
            </a:br>
            <a:r>
              <a:rPr lang="en-GB" altLang="en-US" sz="1600" b="1" dirty="0">
                <a:solidFill>
                  <a:srgbClr val="EE6821"/>
                </a:solidFill>
              </a:rPr>
              <a:t/>
            </a:r>
            <a:br>
              <a:rPr lang="en-GB" altLang="en-US" sz="1600" b="1" dirty="0">
                <a:solidFill>
                  <a:srgbClr val="EE6821"/>
                </a:solidFill>
              </a:rPr>
            </a:br>
            <a:r>
              <a:rPr lang="en-GB" altLang="en-US" sz="1600" dirty="0">
                <a:solidFill>
                  <a:srgbClr val="EE6821"/>
                </a:solidFill>
              </a:rPr>
              <a:t>Tel: 0300 </a:t>
            </a:r>
            <a:r>
              <a:rPr lang="en-GB" altLang="en-US" sz="1600">
                <a:solidFill>
                  <a:srgbClr val="EE6821"/>
                </a:solidFill>
              </a:rPr>
              <a:t>1234 </a:t>
            </a:r>
            <a:r>
              <a:rPr lang="en-GB" altLang="en-US" sz="1600" smtClean="0">
                <a:solidFill>
                  <a:srgbClr val="EE6821"/>
                </a:solidFill>
              </a:rPr>
              <a:t>100</a:t>
            </a:r>
            <a:r>
              <a:rPr lang="en-GB" altLang="en-US" sz="1600" dirty="0">
                <a:solidFill>
                  <a:srgbClr val="EE6821"/>
                </a:solidFill>
              </a:rPr>
              <a:t/>
            </a:r>
            <a:br>
              <a:rPr lang="en-GB" altLang="en-US" sz="1600" dirty="0">
                <a:solidFill>
                  <a:srgbClr val="EE6821"/>
                </a:solidFill>
              </a:rPr>
            </a:br>
            <a:r>
              <a:rPr lang="en-GB" altLang="en-US" sz="1600" dirty="0">
                <a:solidFill>
                  <a:srgbClr val="EE6821"/>
                </a:solidFill>
              </a:rPr>
              <a:t>www.cornwall.gov.uk</a:t>
            </a:r>
          </a:p>
        </p:txBody>
      </p:sp>
    </p:spTree>
    <p:extLst>
      <p:ext uri="{BB962C8B-B14F-4D97-AF65-F5344CB8AC3E}">
        <p14:creationId xmlns:p14="http://schemas.microsoft.com/office/powerpoint/2010/main" val="209061458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Design">
  <a:themeElements>
    <a:clrScheme name="Blank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Design">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6831</TotalTime>
  <Words>3409</Words>
  <Application>Microsoft Office PowerPoint</Application>
  <PresentationFormat>On-screen Show (4:3)</PresentationFormat>
  <Paragraphs>363</Paragraphs>
  <Slides>20</Slides>
  <Notes>18</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Blank Design</vt:lpstr>
      <vt:lpstr>1_Custom Design</vt:lpstr>
      <vt:lpstr> One Public Transport System for Cornwall   Project Details     </vt:lpstr>
      <vt:lpstr>One Public Transport System for Cornwall (OPTSfC)</vt:lpstr>
      <vt:lpstr>PUBLIC TRANSPORT   TRAIN SERVICES</vt:lpstr>
      <vt:lpstr>OPTSfC – Rail Investments</vt:lpstr>
      <vt:lpstr>PowerPoint Presentation</vt:lpstr>
      <vt:lpstr>PUBLIC TRANSPORT   BUS SERVICES</vt:lpstr>
      <vt:lpstr>Bus Services Bill – What’s it all about?</vt:lpstr>
      <vt:lpstr>Bus Services Bill – What’s it all about?</vt:lpstr>
      <vt:lpstr>OPTSfC – Elements and Workstreams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OPTSfC – Time Line</vt:lpstr>
      <vt:lpstr>Thank You For Listening  email: gwilliams@cornwall.gov.uk </vt:lpstr>
    </vt:vector>
  </TitlesOfParts>
  <Company>Cornwall County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amessenger</dc:creator>
  <cp:lastModifiedBy>Edwards David (CETO)</cp:lastModifiedBy>
  <cp:revision>499</cp:revision>
  <cp:lastPrinted>2016-09-06T13:49:06Z</cp:lastPrinted>
  <dcterms:created xsi:type="dcterms:W3CDTF">2008-05-01T09:40:19Z</dcterms:created>
  <dcterms:modified xsi:type="dcterms:W3CDTF">2017-06-28T12:51:42Z</dcterms:modified>
</cp:coreProperties>
</file>